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97" r:id="rId2"/>
    <p:sldId id="298" r:id="rId3"/>
    <p:sldId id="299" r:id="rId4"/>
    <p:sldId id="288" r:id="rId5"/>
    <p:sldId id="290" r:id="rId6"/>
    <p:sldId id="289" r:id="rId7"/>
    <p:sldId id="292" r:id="rId8"/>
    <p:sldId id="291" r:id="rId9"/>
    <p:sldId id="293" r:id="rId10"/>
    <p:sldId id="294" r:id="rId11"/>
    <p:sldId id="295" r:id="rId12"/>
    <p:sldId id="296" r:id="rId13"/>
    <p:sldId id="300" r:id="rId14"/>
    <p:sldId id="306" r:id="rId15"/>
    <p:sldId id="301" r:id="rId16"/>
    <p:sldId id="302" r:id="rId17"/>
    <p:sldId id="303" r:id="rId18"/>
    <p:sldId id="304" r:id="rId19"/>
    <p:sldId id="305" r:id="rId20"/>
    <p:sldId id="310" r:id="rId21"/>
    <p:sldId id="309" r:id="rId22"/>
    <p:sldId id="311" r:id="rId23"/>
    <p:sldId id="312" r:id="rId24"/>
    <p:sldId id="317" r:id="rId25"/>
    <p:sldId id="313" r:id="rId26"/>
    <p:sldId id="315" r:id="rId27"/>
    <p:sldId id="314" r:id="rId28"/>
    <p:sldId id="316" r:id="rId29"/>
  </p:sldIdLst>
  <p:sldSz cx="6858000" cy="5143500"/>
  <p:notesSz cx="7315200" cy="9601200"/>
  <p:defaultTextStyle>
    <a:defPPr>
      <a:defRPr lang="en-US"/>
    </a:defPPr>
    <a:lvl1pPr marL="0" algn="l" defTabSz="914196" rtl="0" eaLnBrk="1" latinLnBrk="0" hangingPunct="1">
      <a:defRPr sz="1802" kern="1200">
        <a:solidFill>
          <a:schemeClr val="tx1"/>
        </a:solidFill>
        <a:latin typeface="+mn-lt"/>
        <a:ea typeface="+mn-ea"/>
        <a:cs typeface="+mn-cs"/>
      </a:defRPr>
    </a:lvl1pPr>
    <a:lvl2pPr marL="457099" algn="l" defTabSz="914196" rtl="0" eaLnBrk="1" latinLnBrk="0" hangingPunct="1">
      <a:defRPr sz="1802" kern="1200">
        <a:solidFill>
          <a:schemeClr val="tx1"/>
        </a:solidFill>
        <a:latin typeface="+mn-lt"/>
        <a:ea typeface="+mn-ea"/>
        <a:cs typeface="+mn-cs"/>
      </a:defRPr>
    </a:lvl2pPr>
    <a:lvl3pPr marL="914196" algn="l" defTabSz="914196" rtl="0" eaLnBrk="1" latinLnBrk="0" hangingPunct="1">
      <a:defRPr sz="1802" kern="1200">
        <a:solidFill>
          <a:schemeClr val="tx1"/>
        </a:solidFill>
        <a:latin typeface="+mn-lt"/>
        <a:ea typeface="+mn-ea"/>
        <a:cs typeface="+mn-cs"/>
      </a:defRPr>
    </a:lvl3pPr>
    <a:lvl4pPr marL="1371295" algn="l" defTabSz="914196" rtl="0" eaLnBrk="1" latinLnBrk="0" hangingPunct="1">
      <a:defRPr sz="1802" kern="1200">
        <a:solidFill>
          <a:schemeClr val="tx1"/>
        </a:solidFill>
        <a:latin typeface="+mn-lt"/>
        <a:ea typeface="+mn-ea"/>
        <a:cs typeface="+mn-cs"/>
      </a:defRPr>
    </a:lvl4pPr>
    <a:lvl5pPr marL="1828394" algn="l" defTabSz="914196" rtl="0" eaLnBrk="1" latinLnBrk="0" hangingPunct="1">
      <a:defRPr sz="1802" kern="1200">
        <a:solidFill>
          <a:schemeClr val="tx1"/>
        </a:solidFill>
        <a:latin typeface="+mn-lt"/>
        <a:ea typeface="+mn-ea"/>
        <a:cs typeface="+mn-cs"/>
      </a:defRPr>
    </a:lvl5pPr>
    <a:lvl6pPr marL="2285491" algn="l" defTabSz="914196" rtl="0" eaLnBrk="1" latinLnBrk="0" hangingPunct="1">
      <a:defRPr sz="1802" kern="1200">
        <a:solidFill>
          <a:schemeClr val="tx1"/>
        </a:solidFill>
        <a:latin typeface="+mn-lt"/>
        <a:ea typeface="+mn-ea"/>
        <a:cs typeface="+mn-cs"/>
      </a:defRPr>
    </a:lvl6pPr>
    <a:lvl7pPr marL="2742590" algn="l" defTabSz="914196" rtl="0" eaLnBrk="1" latinLnBrk="0" hangingPunct="1">
      <a:defRPr sz="1802" kern="1200">
        <a:solidFill>
          <a:schemeClr val="tx1"/>
        </a:solidFill>
        <a:latin typeface="+mn-lt"/>
        <a:ea typeface="+mn-ea"/>
        <a:cs typeface="+mn-cs"/>
      </a:defRPr>
    </a:lvl7pPr>
    <a:lvl8pPr marL="3199689" algn="l" defTabSz="914196" rtl="0" eaLnBrk="1" latinLnBrk="0" hangingPunct="1">
      <a:defRPr sz="1802" kern="1200">
        <a:solidFill>
          <a:schemeClr val="tx1"/>
        </a:solidFill>
        <a:latin typeface="+mn-lt"/>
        <a:ea typeface="+mn-ea"/>
        <a:cs typeface="+mn-cs"/>
      </a:defRPr>
    </a:lvl8pPr>
    <a:lvl9pPr marL="3656786" algn="l" defTabSz="914196" rtl="0" eaLnBrk="1" latinLnBrk="0" hangingPunct="1">
      <a:defRPr sz="180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3" orient="horz" pos="16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46" autoAdjust="0"/>
    <p:restoredTop sz="96433" autoAdjust="0"/>
  </p:normalViewPr>
  <p:slideViewPr>
    <p:cSldViewPr>
      <p:cViewPr>
        <p:scale>
          <a:sx n="100" d="100"/>
          <a:sy n="100" d="100"/>
        </p:scale>
        <p:origin x="2010" y="852"/>
      </p:cViewPr>
      <p:guideLst>
        <p:guide orient="horz" pos="2160"/>
        <p:guide pos="216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70420" cy="480472"/>
          </a:xfrm>
          <a:prstGeom prst="rect">
            <a:avLst/>
          </a:prstGeom>
        </p:spPr>
        <p:txBody>
          <a:bodyPr vert="horz" lIns="64237" tIns="32118" rIns="64237" bIns="32118" rtlCol="0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32" y="1"/>
            <a:ext cx="3170420" cy="480472"/>
          </a:xfrm>
          <a:prstGeom prst="rect">
            <a:avLst/>
          </a:prstGeom>
        </p:spPr>
        <p:txBody>
          <a:bodyPr vert="horz" lIns="64237" tIns="32118" rIns="64237" bIns="32118" rtlCol="0"/>
          <a:lstStyle>
            <a:lvl1pPr algn="r">
              <a:defRPr sz="800"/>
            </a:lvl1pPr>
          </a:lstStyle>
          <a:p>
            <a:fld id="{AF756E0C-B0F1-4827-92C0-8C539CB0FA97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4237" tIns="32118" rIns="64237" bIns="3211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020" y="4560364"/>
            <a:ext cx="5851161" cy="4321158"/>
          </a:xfrm>
          <a:prstGeom prst="rect">
            <a:avLst/>
          </a:prstGeom>
        </p:spPr>
        <p:txBody>
          <a:bodyPr vert="horz" lIns="64237" tIns="32118" rIns="64237" bIns="3211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697"/>
            <a:ext cx="3170420" cy="479441"/>
          </a:xfrm>
          <a:prstGeom prst="rect">
            <a:avLst/>
          </a:prstGeom>
        </p:spPr>
        <p:txBody>
          <a:bodyPr vert="horz" lIns="64237" tIns="32118" rIns="64237" bIns="32118" rtlCol="0" anchor="b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32" y="9119697"/>
            <a:ext cx="3170420" cy="479441"/>
          </a:xfrm>
          <a:prstGeom prst="rect">
            <a:avLst/>
          </a:prstGeom>
        </p:spPr>
        <p:txBody>
          <a:bodyPr vert="horz" lIns="64237" tIns="32118" rIns="64237" bIns="32118" rtlCol="0" anchor="b"/>
          <a:lstStyle>
            <a:lvl1pPr algn="r">
              <a:defRPr sz="800"/>
            </a:lvl1pPr>
          </a:lstStyle>
          <a:p>
            <a:fld id="{2E4B26EE-6CCF-4A2B-B252-A5F1C9EC4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44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Approaches</a:t>
            </a:r>
          </a:p>
          <a:p>
            <a:pPr marL="0" indent="0">
              <a:buFontTx/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We deploy mobile robot team equipped with wireless communication components as testbed and verify</a:t>
            </a:r>
            <a:r>
              <a:rPr lang="en-US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 the rendezvous control scheme.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Experiments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designed several scenarios for rendezvous control scheme test. The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first is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</a:t>
            </a:r>
            <a:r>
              <a:rPr lang="en-US" altLang="en-US" sz="12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obot system determines the hierarchy and the parent waits for its children then they change hierarchy and maneuver to the destination. We are going to test the</a:t>
            </a:r>
            <a:r>
              <a:rPr lang="en-US" altLang="en-US" sz="1200" baseline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other scenarios such as </a:t>
            </a:r>
            <a:r>
              <a:rPr lang="en-US" altLang="en-US" sz="1200" baseline="0" dirty="0">
                <a:latin typeface="+mn-lt"/>
                <a:ea typeface="ＭＳ Ｐゴシック" panose="020B0600070205080204" pitchFamily="34" charset="-128"/>
                <a:cs typeface="+mn-cs"/>
              </a:rPr>
              <a:t>r</a:t>
            </a:r>
            <a:r>
              <a:rPr lang="en-US" altLang="en-US" sz="1200" dirty="0">
                <a:ea typeface="ＭＳ Ｐゴシック" panose="020B0600070205080204" pitchFamily="34" charset="-128"/>
              </a:rPr>
              <a:t>obot system convoy to the destination without changing the hierarchy,</a:t>
            </a:r>
            <a:r>
              <a:rPr lang="en-US" altLang="en-US" sz="1200" baseline="0" dirty="0">
                <a:ea typeface="ＭＳ Ｐゴシック" panose="020B0600070205080204" pitchFamily="34" charset="-128"/>
              </a:rPr>
              <a:t> and the scenario with small obstacles which should be avoided in maneuvering.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B26EE-6CCF-4A2B-B252-A5F1C9EC445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81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Approaches</a:t>
            </a:r>
          </a:p>
          <a:p>
            <a:pPr marL="0" indent="0">
              <a:buFontTx/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We deploy mobile robot team equipped with wireless communication components as testbed and verify</a:t>
            </a:r>
            <a:r>
              <a:rPr lang="en-US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 the rendezvous control scheme.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Experiments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designed several scenarios for rendezvous control scheme test. The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first is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</a:t>
            </a:r>
            <a:r>
              <a:rPr lang="en-US" altLang="en-US" sz="12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obot system determines the hierarchy and the parent waits for its children then they change hierarchy and maneuver to the destination. We are going to test the</a:t>
            </a:r>
            <a:r>
              <a:rPr lang="en-US" altLang="en-US" sz="1200" baseline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other scenarios such as </a:t>
            </a:r>
            <a:r>
              <a:rPr lang="en-US" altLang="en-US" sz="1200" baseline="0" dirty="0">
                <a:latin typeface="+mn-lt"/>
                <a:ea typeface="ＭＳ Ｐゴシック" panose="020B0600070205080204" pitchFamily="34" charset="-128"/>
                <a:cs typeface="+mn-cs"/>
              </a:rPr>
              <a:t>r</a:t>
            </a:r>
            <a:r>
              <a:rPr lang="en-US" altLang="en-US" sz="1200" dirty="0">
                <a:ea typeface="ＭＳ Ｐゴシック" panose="020B0600070205080204" pitchFamily="34" charset="-128"/>
              </a:rPr>
              <a:t>obot system convoy to the destination without changing the hierarchy,</a:t>
            </a:r>
            <a:r>
              <a:rPr lang="en-US" altLang="en-US" sz="1200" baseline="0" dirty="0">
                <a:ea typeface="ＭＳ Ｐゴシック" panose="020B0600070205080204" pitchFamily="34" charset="-128"/>
              </a:rPr>
              <a:t> and the scenario with small obstacles which should be avoided in maneuvering.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B26EE-6CCF-4A2B-B252-A5F1C9EC445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11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2" y="1597840"/>
            <a:ext cx="58293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CCEEE-05BA-4F4F-AC09-EE0BD8AD6916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F68F4-A810-4938-90AF-3C16966EB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553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CCEEE-05BA-4F4F-AC09-EE0BD8AD6916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F68F4-A810-4938-90AF-3C16966EB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984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2269" y="273850"/>
            <a:ext cx="2055019" cy="58459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3850"/>
            <a:ext cx="6050756" cy="584596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CCEEE-05BA-4F4F-AC09-EE0BD8AD6916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F68F4-A810-4938-90AF-3C16966EB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805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CCEEE-05BA-4F4F-AC09-EE0BD8AD6916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F68F4-A810-4938-90AF-3C16966EB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999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6" y="3305176"/>
            <a:ext cx="5829300" cy="1021556"/>
          </a:xfrm>
        </p:spPr>
        <p:txBody>
          <a:bodyPr anchor="t"/>
          <a:lstStyle>
            <a:lvl1pPr algn="l">
              <a:defRPr sz="298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6" y="2180036"/>
            <a:ext cx="5829300" cy="1125140"/>
          </a:xfrm>
        </p:spPr>
        <p:txBody>
          <a:bodyPr anchor="b"/>
          <a:lstStyle>
            <a:lvl1pPr marL="0" indent="0">
              <a:buNone/>
              <a:defRPr sz="1520">
                <a:solidFill>
                  <a:schemeClr val="tx1">
                    <a:tint val="75000"/>
                  </a:schemeClr>
                </a:solidFill>
              </a:defRPr>
            </a:lvl1pPr>
            <a:lvl2pPr marL="342818" indent="0">
              <a:buNone/>
              <a:defRPr sz="1352">
                <a:solidFill>
                  <a:schemeClr val="tx1">
                    <a:tint val="75000"/>
                  </a:schemeClr>
                </a:solidFill>
              </a:defRPr>
            </a:lvl2pPr>
            <a:lvl3pPr marL="685636" indent="0">
              <a:buNone/>
              <a:defRPr sz="1239">
                <a:solidFill>
                  <a:schemeClr val="tx1">
                    <a:tint val="75000"/>
                  </a:schemeClr>
                </a:solidFill>
              </a:defRPr>
            </a:lvl3pPr>
            <a:lvl4pPr marL="1028454" indent="0">
              <a:buNone/>
              <a:defRPr sz="1070">
                <a:solidFill>
                  <a:schemeClr val="tx1">
                    <a:tint val="75000"/>
                  </a:schemeClr>
                </a:solidFill>
              </a:defRPr>
            </a:lvl4pPr>
            <a:lvl5pPr marL="1371274" indent="0">
              <a:buNone/>
              <a:defRPr sz="1070">
                <a:solidFill>
                  <a:schemeClr val="tx1">
                    <a:tint val="75000"/>
                  </a:schemeClr>
                </a:solidFill>
              </a:defRPr>
            </a:lvl5pPr>
            <a:lvl6pPr marL="1714094" indent="0">
              <a:buNone/>
              <a:defRPr sz="1070">
                <a:solidFill>
                  <a:schemeClr val="tx1">
                    <a:tint val="75000"/>
                  </a:schemeClr>
                </a:solidFill>
              </a:defRPr>
            </a:lvl6pPr>
            <a:lvl7pPr marL="2056910" indent="0">
              <a:buNone/>
              <a:defRPr sz="1070">
                <a:solidFill>
                  <a:schemeClr val="tx1">
                    <a:tint val="75000"/>
                  </a:schemeClr>
                </a:solidFill>
              </a:defRPr>
            </a:lvl7pPr>
            <a:lvl8pPr marL="2399726" indent="0">
              <a:buNone/>
              <a:defRPr sz="1070">
                <a:solidFill>
                  <a:schemeClr val="tx1">
                    <a:tint val="75000"/>
                  </a:schemeClr>
                </a:solidFill>
              </a:defRPr>
            </a:lvl8pPr>
            <a:lvl9pPr marL="2742542" indent="0">
              <a:buNone/>
              <a:defRPr sz="10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CCEEE-05BA-4F4F-AC09-EE0BD8AD6916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F68F4-A810-4938-90AF-3C16966EB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026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599022"/>
            <a:ext cx="4052888" cy="4520803"/>
          </a:xfrm>
        </p:spPr>
        <p:txBody>
          <a:bodyPr/>
          <a:lstStyle>
            <a:lvl1pPr>
              <a:defRPr sz="2084"/>
            </a:lvl1pPr>
            <a:lvl2pPr>
              <a:defRPr sz="1802"/>
            </a:lvl2pPr>
            <a:lvl3pPr>
              <a:defRPr sz="1520"/>
            </a:lvl3pPr>
            <a:lvl4pPr>
              <a:defRPr sz="1352"/>
            </a:lvl4pPr>
            <a:lvl5pPr>
              <a:defRPr sz="1352"/>
            </a:lvl5pPr>
            <a:lvl6pPr>
              <a:defRPr sz="1352"/>
            </a:lvl6pPr>
            <a:lvl7pPr>
              <a:defRPr sz="1352"/>
            </a:lvl7pPr>
            <a:lvl8pPr>
              <a:defRPr sz="1352"/>
            </a:lvl8pPr>
            <a:lvl9pPr>
              <a:defRPr sz="13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4387" y="1599022"/>
            <a:ext cx="4052888" cy="4520803"/>
          </a:xfrm>
        </p:spPr>
        <p:txBody>
          <a:bodyPr/>
          <a:lstStyle>
            <a:lvl1pPr>
              <a:defRPr sz="2084"/>
            </a:lvl1pPr>
            <a:lvl2pPr>
              <a:defRPr sz="1802"/>
            </a:lvl2pPr>
            <a:lvl3pPr>
              <a:defRPr sz="1520"/>
            </a:lvl3pPr>
            <a:lvl4pPr>
              <a:defRPr sz="1352"/>
            </a:lvl4pPr>
            <a:lvl5pPr>
              <a:defRPr sz="1352"/>
            </a:lvl5pPr>
            <a:lvl6pPr>
              <a:defRPr sz="1352"/>
            </a:lvl6pPr>
            <a:lvl7pPr>
              <a:defRPr sz="1352"/>
            </a:lvl7pPr>
            <a:lvl8pPr>
              <a:defRPr sz="1352"/>
            </a:lvl8pPr>
            <a:lvl9pPr>
              <a:defRPr sz="13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CCEEE-05BA-4F4F-AC09-EE0BD8AD6916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F68F4-A810-4938-90AF-3C16966EB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92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5978"/>
            <a:ext cx="61722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151336"/>
            <a:ext cx="3030141" cy="479822"/>
          </a:xfrm>
        </p:spPr>
        <p:txBody>
          <a:bodyPr anchor="b"/>
          <a:lstStyle>
            <a:lvl1pPr marL="0" indent="0">
              <a:buNone/>
              <a:defRPr sz="1802" b="1"/>
            </a:lvl1pPr>
            <a:lvl2pPr marL="342818" indent="0">
              <a:buNone/>
              <a:defRPr sz="1520" b="1"/>
            </a:lvl2pPr>
            <a:lvl3pPr marL="685636" indent="0">
              <a:buNone/>
              <a:defRPr sz="1352" b="1"/>
            </a:lvl3pPr>
            <a:lvl4pPr marL="1028454" indent="0">
              <a:buNone/>
              <a:defRPr sz="1239" b="1"/>
            </a:lvl4pPr>
            <a:lvl5pPr marL="1371274" indent="0">
              <a:buNone/>
              <a:defRPr sz="1239" b="1"/>
            </a:lvl5pPr>
            <a:lvl6pPr marL="1714094" indent="0">
              <a:buNone/>
              <a:defRPr sz="1239" b="1"/>
            </a:lvl6pPr>
            <a:lvl7pPr marL="2056910" indent="0">
              <a:buNone/>
              <a:defRPr sz="1239" b="1"/>
            </a:lvl7pPr>
            <a:lvl8pPr marL="2399726" indent="0">
              <a:buNone/>
              <a:defRPr sz="1239" b="1"/>
            </a:lvl8pPr>
            <a:lvl9pPr marL="2742542" indent="0">
              <a:buNone/>
              <a:defRPr sz="123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1631156"/>
            <a:ext cx="3030141" cy="2963466"/>
          </a:xfrm>
        </p:spPr>
        <p:txBody>
          <a:bodyPr/>
          <a:lstStyle>
            <a:lvl1pPr>
              <a:defRPr sz="1802"/>
            </a:lvl1pPr>
            <a:lvl2pPr>
              <a:defRPr sz="1520"/>
            </a:lvl2pPr>
            <a:lvl3pPr>
              <a:defRPr sz="1352"/>
            </a:lvl3pPr>
            <a:lvl4pPr>
              <a:defRPr sz="1239"/>
            </a:lvl4pPr>
            <a:lvl5pPr>
              <a:defRPr sz="1239"/>
            </a:lvl5pPr>
            <a:lvl6pPr>
              <a:defRPr sz="1239"/>
            </a:lvl6pPr>
            <a:lvl7pPr>
              <a:defRPr sz="1239"/>
            </a:lvl7pPr>
            <a:lvl8pPr>
              <a:defRPr sz="1239"/>
            </a:lvl8pPr>
            <a:lvl9pPr>
              <a:defRPr sz="12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81" y="1151336"/>
            <a:ext cx="3031331" cy="479822"/>
          </a:xfrm>
        </p:spPr>
        <p:txBody>
          <a:bodyPr anchor="b"/>
          <a:lstStyle>
            <a:lvl1pPr marL="0" indent="0">
              <a:buNone/>
              <a:defRPr sz="1802" b="1"/>
            </a:lvl1pPr>
            <a:lvl2pPr marL="342818" indent="0">
              <a:buNone/>
              <a:defRPr sz="1520" b="1"/>
            </a:lvl2pPr>
            <a:lvl3pPr marL="685636" indent="0">
              <a:buNone/>
              <a:defRPr sz="1352" b="1"/>
            </a:lvl3pPr>
            <a:lvl4pPr marL="1028454" indent="0">
              <a:buNone/>
              <a:defRPr sz="1239" b="1"/>
            </a:lvl4pPr>
            <a:lvl5pPr marL="1371274" indent="0">
              <a:buNone/>
              <a:defRPr sz="1239" b="1"/>
            </a:lvl5pPr>
            <a:lvl6pPr marL="1714094" indent="0">
              <a:buNone/>
              <a:defRPr sz="1239" b="1"/>
            </a:lvl6pPr>
            <a:lvl7pPr marL="2056910" indent="0">
              <a:buNone/>
              <a:defRPr sz="1239" b="1"/>
            </a:lvl7pPr>
            <a:lvl8pPr marL="2399726" indent="0">
              <a:buNone/>
              <a:defRPr sz="1239" b="1"/>
            </a:lvl8pPr>
            <a:lvl9pPr marL="2742542" indent="0">
              <a:buNone/>
              <a:defRPr sz="123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81" y="1631156"/>
            <a:ext cx="3031331" cy="2963466"/>
          </a:xfrm>
        </p:spPr>
        <p:txBody>
          <a:bodyPr/>
          <a:lstStyle>
            <a:lvl1pPr>
              <a:defRPr sz="1802"/>
            </a:lvl1pPr>
            <a:lvl2pPr>
              <a:defRPr sz="1520"/>
            </a:lvl2pPr>
            <a:lvl3pPr>
              <a:defRPr sz="1352"/>
            </a:lvl3pPr>
            <a:lvl4pPr>
              <a:defRPr sz="1239"/>
            </a:lvl4pPr>
            <a:lvl5pPr>
              <a:defRPr sz="1239"/>
            </a:lvl5pPr>
            <a:lvl6pPr>
              <a:defRPr sz="1239"/>
            </a:lvl6pPr>
            <a:lvl7pPr>
              <a:defRPr sz="1239"/>
            </a:lvl7pPr>
            <a:lvl8pPr>
              <a:defRPr sz="1239"/>
            </a:lvl8pPr>
            <a:lvl9pPr>
              <a:defRPr sz="12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CCEEE-05BA-4F4F-AC09-EE0BD8AD6916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F68F4-A810-4938-90AF-3C16966EB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816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CCEEE-05BA-4F4F-AC09-EE0BD8AD6916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F68F4-A810-4938-90AF-3C16966EB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55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CCEEE-05BA-4F4F-AC09-EE0BD8AD6916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F68F4-A810-4938-90AF-3C16966EB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29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12" y="204787"/>
            <a:ext cx="2256235" cy="871538"/>
          </a:xfrm>
        </p:spPr>
        <p:txBody>
          <a:bodyPr anchor="b"/>
          <a:lstStyle>
            <a:lvl1pPr algn="l">
              <a:defRPr sz="152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7" y="204810"/>
            <a:ext cx="3833813" cy="4389835"/>
          </a:xfrm>
        </p:spPr>
        <p:txBody>
          <a:bodyPr/>
          <a:lstStyle>
            <a:lvl1pPr>
              <a:defRPr sz="2421"/>
            </a:lvl1pPr>
            <a:lvl2pPr>
              <a:defRPr sz="2084"/>
            </a:lvl2pPr>
            <a:lvl3pPr>
              <a:defRPr sz="1802"/>
            </a:lvl3pPr>
            <a:lvl4pPr>
              <a:defRPr sz="1520"/>
            </a:lvl4pPr>
            <a:lvl5pPr>
              <a:defRPr sz="1520"/>
            </a:lvl5pPr>
            <a:lvl6pPr>
              <a:defRPr sz="1520"/>
            </a:lvl6pPr>
            <a:lvl7pPr>
              <a:defRPr sz="1520"/>
            </a:lvl7pPr>
            <a:lvl8pPr>
              <a:defRPr sz="1520"/>
            </a:lvl8pPr>
            <a:lvl9pPr>
              <a:defRPr sz="15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12" y="1076328"/>
            <a:ext cx="2256235" cy="3518297"/>
          </a:xfrm>
        </p:spPr>
        <p:txBody>
          <a:bodyPr/>
          <a:lstStyle>
            <a:lvl1pPr marL="0" indent="0">
              <a:buNone/>
              <a:defRPr sz="1070"/>
            </a:lvl1pPr>
            <a:lvl2pPr marL="342818" indent="0">
              <a:buNone/>
              <a:defRPr sz="901"/>
            </a:lvl2pPr>
            <a:lvl3pPr marL="685636" indent="0">
              <a:buNone/>
              <a:defRPr sz="732"/>
            </a:lvl3pPr>
            <a:lvl4pPr marL="1028454" indent="0">
              <a:buNone/>
              <a:defRPr sz="620"/>
            </a:lvl4pPr>
            <a:lvl5pPr marL="1371274" indent="0">
              <a:buNone/>
              <a:defRPr sz="620"/>
            </a:lvl5pPr>
            <a:lvl6pPr marL="1714094" indent="0">
              <a:buNone/>
              <a:defRPr sz="620"/>
            </a:lvl6pPr>
            <a:lvl7pPr marL="2056910" indent="0">
              <a:buNone/>
              <a:defRPr sz="620"/>
            </a:lvl7pPr>
            <a:lvl8pPr marL="2399726" indent="0">
              <a:buNone/>
              <a:defRPr sz="620"/>
            </a:lvl8pPr>
            <a:lvl9pPr marL="2742542" indent="0">
              <a:buNone/>
              <a:defRPr sz="6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CCEEE-05BA-4F4F-AC09-EE0BD8AD6916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F68F4-A810-4938-90AF-3C16966EB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84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1"/>
            <a:ext cx="4114800" cy="425054"/>
          </a:xfrm>
        </p:spPr>
        <p:txBody>
          <a:bodyPr anchor="b"/>
          <a:lstStyle>
            <a:lvl1pPr algn="l">
              <a:defRPr sz="152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2"/>
            <a:ext cx="4114800" cy="3086100"/>
          </a:xfrm>
        </p:spPr>
        <p:txBody>
          <a:bodyPr/>
          <a:lstStyle>
            <a:lvl1pPr marL="0" indent="0">
              <a:buNone/>
              <a:defRPr sz="2421"/>
            </a:lvl1pPr>
            <a:lvl2pPr marL="342818" indent="0">
              <a:buNone/>
              <a:defRPr sz="2084"/>
            </a:lvl2pPr>
            <a:lvl3pPr marL="685636" indent="0">
              <a:buNone/>
              <a:defRPr sz="1802"/>
            </a:lvl3pPr>
            <a:lvl4pPr marL="1028454" indent="0">
              <a:buNone/>
              <a:defRPr sz="1520"/>
            </a:lvl4pPr>
            <a:lvl5pPr marL="1371274" indent="0">
              <a:buNone/>
              <a:defRPr sz="1520"/>
            </a:lvl5pPr>
            <a:lvl6pPr marL="1714094" indent="0">
              <a:buNone/>
              <a:defRPr sz="1520"/>
            </a:lvl6pPr>
            <a:lvl7pPr marL="2056910" indent="0">
              <a:buNone/>
              <a:defRPr sz="1520"/>
            </a:lvl7pPr>
            <a:lvl8pPr marL="2399726" indent="0">
              <a:buNone/>
              <a:defRPr sz="1520"/>
            </a:lvl8pPr>
            <a:lvl9pPr marL="2742542" indent="0">
              <a:buNone/>
              <a:defRPr sz="152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25"/>
            <a:ext cx="4114800" cy="603647"/>
          </a:xfrm>
        </p:spPr>
        <p:txBody>
          <a:bodyPr/>
          <a:lstStyle>
            <a:lvl1pPr marL="0" indent="0">
              <a:buNone/>
              <a:defRPr sz="1070"/>
            </a:lvl1pPr>
            <a:lvl2pPr marL="342818" indent="0">
              <a:buNone/>
              <a:defRPr sz="901"/>
            </a:lvl2pPr>
            <a:lvl3pPr marL="685636" indent="0">
              <a:buNone/>
              <a:defRPr sz="732"/>
            </a:lvl3pPr>
            <a:lvl4pPr marL="1028454" indent="0">
              <a:buNone/>
              <a:defRPr sz="620"/>
            </a:lvl4pPr>
            <a:lvl5pPr marL="1371274" indent="0">
              <a:buNone/>
              <a:defRPr sz="620"/>
            </a:lvl5pPr>
            <a:lvl6pPr marL="1714094" indent="0">
              <a:buNone/>
              <a:defRPr sz="620"/>
            </a:lvl6pPr>
            <a:lvl7pPr marL="2056910" indent="0">
              <a:buNone/>
              <a:defRPr sz="620"/>
            </a:lvl7pPr>
            <a:lvl8pPr marL="2399726" indent="0">
              <a:buNone/>
              <a:defRPr sz="620"/>
            </a:lvl8pPr>
            <a:lvl9pPr marL="2742542" indent="0">
              <a:buNone/>
              <a:defRPr sz="6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CCEEE-05BA-4F4F-AC09-EE0BD8AD6916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F68F4-A810-4938-90AF-3C16966EB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257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05978"/>
            <a:ext cx="6172200" cy="857250"/>
          </a:xfrm>
          <a:prstGeom prst="rect">
            <a:avLst/>
          </a:prstGeom>
        </p:spPr>
        <p:txBody>
          <a:bodyPr vert="horz" lIns="121779" tIns="60889" rIns="121779" bIns="608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2"/>
            <a:ext cx="6172200" cy="3394473"/>
          </a:xfrm>
          <a:prstGeom prst="rect">
            <a:avLst/>
          </a:prstGeom>
        </p:spPr>
        <p:txBody>
          <a:bodyPr vert="horz" lIns="121779" tIns="60889" rIns="121779" bIns="608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1" y="4767264"/>
            <a:ext cx="1600200" cy="273844"/>
          </a:xfrm>
          <a:prstGeom prst="rect">
            <a:avLst/>
          </a:prstGeom>
        </p:spPr>
        <p:txBody>
          <a:bodyPr vert="horz" lIns="121779" tIns="60889" rIns="121779" bIns="60889" rtlCol="0" anchor="ctr"/>
          <a:lstStyle>
            <a:lvl1pPr algn="l">
              <a:defRPr sz="9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FCCEEE-05BA-4F4F-AC09-EE0BD8AD6916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4"/>
            <a:ext cx="2171700" cy="273844"/>
          </a:xfrm>
          <a:prstGeom prst="rect">
            <a:avLst/>
          </a:prstGeom>
        </p:spPr>
        <p:txBody>
          <a:bodyPr vert="horz" lIns="121779" tIns="60889" rIns="121779" bIns="60889" rtlCol="0" anchor="ctr"/>
          <a:lstStyle>
            <a:lvl1pPr algn="ctr">
              <a:defRPr sz="9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4"/>
            <a:ext cx="1600200" cy="273844"/>
          </a:xfrm>
          <a:prstGeom prst="rect">
            <a:avLst/>
          </a:prstGeom>
        </p:spPr>
        <p:txBody>
          <a:bodyPr vert="horz" lIns="121779" tIns="60889" rIns="121779" bIns="60889" rtlCol="0" anchor="ctr"/>
          <a:lstStyle>
            <a:lvl1pPr algn="r">
              <a:defRPr sz="9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F68F4-A810-4938-90AF-3C16966EB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451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85636" rtl="0" eaLnBrk="1" latinLnBrk="0" hangingPunct="1">
        <a:spcBef>
          <a:spcPct val="0"/>
        </a:spcBef>
        <a:buNone/>
        <a:defRPr sz="332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17" indent="-257117" algn="l" defTabSz="6856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21" kern="1200">
          <a:solidFill>
            <a:schemeClr val="tx1"/>
          </a:solidFill>
          <a:latin typeface="+mn-lt"/>
          <a:ea typeface="+mn-ea"/>
          <a:cs typeface="+mn-cs"/>
        </a:defRPr>
      </a:lvl1pPr>
      <a:lvl2pPr marL="557079" indent="-214263" algn="l" defTabSz="685636" rtl="0" eaLnBrk="1" latinLnBrk="0" hangingPunct="1">
        <a:spcBef>
          <a:spcPct val="20000"/>
        </a:spcBef>
        <a:buFont typeface="Arial" panose="020B0604020202020204" pitchFamily="34" charset="0"/>
        <a:buChar char="–"/>
        <a:defRPr sz="2084" kern="1200">
          <a:solidFill>
            <a:schemeClr val="tx1"/>
          </a:solidFill>
          <a:latin typeface="+mn-lt"/>
          <a:ea typeface="+mn-ea"/>
          <a:cs typeface="+mn-cs"/>
        </a:defRPr>
      </a:lvl2pPr>
      <a:lvl3pPr marL="857048" indent="-171410" algn="l" defTabSz="6856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3pPr>
      <a:lvl4pPr marL="1199862" indent="-171410" algn="l" defTabSz="685636" rtl="0" eaLnBrk="1" latinLnBrk="0" hangingPunct="1">
        <a:spcBef>
          <a:spcPct val="20000"/>
        </a:spcBef>
        <a:buFont typeface="Arial" panose="020B0604020202020204" pitchFamily="34" charset="0"/>
        <a:buChar char="–"/>
        <a:defRPr sz="1520" kern="1200">
          <a:solidFill>
            <a:schemeClr val="tx1"/>
          </a:solidFill>
          <a:latin typeface="+mn-lt"/>
          <a:ea typeface="+mn-ea"/>
          <a:cs typeface="+mn-cs"/>
        </a:defRPr>
      </a:lvl4pPr>
      <a:lvl5pPr marL="1542680" indent="-171410" algn="l" defTabSz="685636" rtl="0" eaLnBrk="1" latinLnBrk="0" hangingPunct="1">
        <a:spcBef>
          <a:spcPct val="20000"/>
        </a:spcBef>
        <a:buFont typeface="Arial" panose="020B0604020202020204" pitchFamily="34" charset="0"/>
        <a:buChar char="»"/>
        <a:defRPr sz="1520" kern="1200">
          <a:solidFill>
            <a:schemeClr val="tx1"/>
          </a:solidFill>
          <a:latin typeface="+mn-lt"/>
          <a:ea typeface="+mn-ea"/>
          <a:cs typeface="+mn-cs"/>
        </a:defRPr>
      </a:lvl5pPr>
      <a:lvl6pPr marL="1885501" indent="-171410" algn="l" defTabSz="6856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20" kern="1200">
          <a:solidFill>
            <a:schemeClr val="tx1"/>
          </a:solidFill>
          <a:latin typeface="+mn-lt"/>
          <a:ea typeface="+mn-ea"/>
          <a:cs typeface="+mn-cs"/>
        </a:defRPr>
      </a:lvl6pPr>
      <a:lvl7pPr marL="2228318" indent="-171410" algn="l" defTabSz="6856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2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37" indent="-171410" algn="l" defTabSz="6856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20" kern="1200">
          <a:solidFill>
            <a:schemeClr val="tx1"/>
          </a:solidFill>
          <a:latin typeface="+mn-lt"/>
          <a:ea typeface="+mn-ea"/>
          <a:cs typeface="+mn-cs"/>
        </a:defRPr>
      </a:lvl8pPr>
      <a:lvl9pPr marL="2913959" indent="-171410" algn="l" defTabSz="6856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36" rtl="0" eaLnBrk="1" latinLnBrk="0" hangingPunct="1">
        <a:defRPr sz="1352" kern="1200">
          <a:solidFill>
            <a:schemeClr val="tx1"/>
          </a:solidFill>
          <a:latin typeface="+mn-lt"/>
          <a:ea typeface="+mn-ea"/>
          <a:cs typeface="+mn-cs"/>
        </a:defRPr>
      </a:lvl1pPr>
      <a:lvl2pPr marL="342818" algn="l" defTabSz="685636" rtl="0" eaLnBrk="1" latinLnBrk="0" hangingPunct="1">
        <a:defRPr sz="1352" kern="1200">
          <a:solidFill>
            <a:schemeClr val="tx1"/>
          </a:solidFill>
          <a:latin typeface="+mn-lt"/>
          <a:ea typeface="+mn-ea"/>
          <a:cs typeface="+mn-cs"/>
        </a:defRPr>
      </a:lvl2pPr>
      <a:lvl3pPr marL="685636" algn="l" defTabSz="685636" rtl="0" eaLnBrk="1" latinLnBrk="0" hangingPunct="1">
        <a:defRPr sz="1352" kern="1200">
          <a:solidFill>
            <a:schemeClr val="tx1"/>
          </a:solidFill>
          <a:latin typeface="+mn-lt"/>
          <a:ea typeface="+mn-ea"/>
          <a:cs typeface="+mn-cs"/>
        </a:defRPr>
      </a:lvl3pPr>
      <a:lvl4pPr marL="1028454" algn="l" defTabSz="685636" rtl="0" eaLnBrk="1" latinLnBrk="0" hangingPunct="1">
        <a:defRPr sz="1352" kern="1200">
          <a:solidFill>
            <a:schemeClr val="tx1"/>
          </a:solidFill>
          <a:latin typeface="+mn-lt"/>
          <a:ea typeface="+mn-ea"/>
          <a:cs typeface="+mn-cs"/>
        </a:defRPr>
      </a:lvl4pPr>
      <a:lvl5pPr marL="1371274" algn="l" defTabSz="685636" rtl="0" eaLnBrk="1" latinLnBrk="0" hangingPunct="1">
        <a:defRPr sz="1352" kern="1200">
          <a:solidFill>
            <a:schemeClr val="tx1"/>
          </a:solidFill>
          <a:latin typeface="+mn-lt"/>
          <a:ea typeface="+mn-ea"/>
          <a:cs typeface="+mn-cs"/>
        </a:defRPr>
      </a:lvl5pPr>
      <a:lvl6pPr marL="1714094" algn="l" defTabSz="685636" rtl="0" eaLnBrk="1" latinLnBrk="0" hangingPunct="1">
        <a:defRPr sz="1352" kern="1200">
          <a:solidFill>
            <a:schemeClr val="tx1"/>
          </a:solidFill>
          <a:latin typeface="+mn-lt"/>
          <a:ea typeface="+mn-ea"/>
          <a:cs typeface="+mn-cs"/>
        </a:defRPr>
      </a:lvl6pPr>
      <a:lvl7pPr marL="2056910" algn="l" defTabSz="685636" rtl="0" eaLnBrk="1" latinLnBrk="0" hangingPunct="1">
        <a:defRPr sz="1352" kern="1200">
          <a:solidFill>
            <a:schemeClr val="tx1"/>
          </a:solidFill>
          <a:latin typeface="+mn-lt"/>
          <a:ea typeface="+mn-ea"/>
          <a:cs typeface="+mn-cs"/>
        </a:defRPr>
      </a:lvl7pPr>
      <a:lvl8pPr marL="2399726" algn="l" defTabSz="685636" rtl="0" eaLnBrk="1" latinLnBrk="0" hangingPunct="1">
        <a:defRPr sz="1352" kern="1200">
          <a:solidFill>
            <a:schemeClr val="tx1"/>
          </a:solidFill>
          <a:latin typeface="+mn-lt"/>
          <a:ea typeface="+mn-ea"/>
          <a:cs typeface="+mn-cs"/>
        </a:defRPr>
      </a:lvl8pPr>
      <a:lvl9pPr marL="2742542" algn="l" defTabSz="685636" rtl="0" eaLnBrk="1" latinLnBrk="0" hangingPunct="1">
        <a:defRPr sz="13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image" Target="../media/image56.emf"/><Relationship Id="rId7" Type="http://schemas.openxmlformats.org/officeDocument/2006/relationships/image" Target="../media/image60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image" Target="../media/image56.emf"/><Relationship Id="rId7" Type="http://schemas.openxmlformats.org/officeDocument/2006/relationships/image" Target="../media/image60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7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image" Target="../media/image11.emf"/><Relationship Id="rId7" Type="http://schemas.openxmlformats.org/officeDocument/2006/relationships/image" Target="../media/image15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wmf"/><Relationship Id="rId4" Type="http://schemas.openxmlformats.org/officeDocument/2006/relationships/image" Target="../media/image12.png"/><Relationship Id="rId9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28750"/>
            <a:ext cx="6858000" cy="19649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8" y="1504950"/>
            <a:ext cx="3437262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00" y="1504950"/>
            <a:ext cx="3251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30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07640" y="2279902"/>
            <a:ext cx="1883160" cy="492309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lIns="121789" tIns="60894" rIns="121789" bIns="60894" anchor="ctr" anchorCtr="0">
            <a:spAutoFit/>
          </a:bodyPr>
          <a:lstStyle/>
          <a:p>
            <a:pPr marL="25400" algn="ctr"/>
            <a:r>
              <a:rPr lang="en-US" sz="1200" dirty="0"/>
              <a:t>Illustration of the proposed controller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34074" y="4605370"/>
            <a:ext cx="2606573" cy="307643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lIns="121789" tIns="60894" rIns="121789" bIns="60894" anchor="ctr" anchorCtr="0">
            <a:spAutoFit/>
          </a:bodyPr>
          <a:lstStyle/>
          <a:p>
            <a:pPr marL="25400" algn="ctr"/>
            <a:r>
              <a:rPr lang="en-US" sz="1200" dirty="0"/>
              <a:t>Example of </a:t>
            </a:r>
            <a:r>
              <a:rPr lang="en-US" sz="1200" dirty="0" err="1"/>
              <a:t>Robotarium</a:t>
            </a:r>
            <a:r>
              <a:rPr lang="en-US" sz="1200" dirty="0"/>
              <a:t> simulation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60442" y="2797507"/>
            <a:ext cx="1915745" cy="307643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lIns="121789" tIns="60894" rIns="121789" bIns="60894" anchor="ctr" anchorCtr="0">
            <a:spAutoFit/>
          </a:bodyPr>
          <a:lstStyle/>
          <a:p>
            <a:pPr marL="25400" algn="ctr"/>
            <a:r>
              <a:rPr lang="en-US" sz="1200" dirty="0"/>
              <a:t>Simulation results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672165" y="1605615"/>
            <a:ext cx="1750868" cy="307643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lIns="121789" tIns="60894" rIns="121789" bIns="60894" anchor="ctr" anchorCtr="0">
            <a:spAutoFit/>
          </a:bodyPr>
          <a:lstStyle/>
          <a:p>
            <a:pPr marL="25400" algn="ctr"/>
            <a:r>
              <a:rPr lang="en-US" sz="1200" dirty="0"/>
              <a:t>Proposed Controller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040" y="549993"/>
            <a:ext cx="2250173" cy="17446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0812" y="549993"/>
            <a:ext cx="2838450" cy="105562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2193" y="1940624"/>
            <a:ext cx="3210812" cy="85972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38" y="2855969"/>
            <a:ext cx="2930041" cy="17401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7172" y="3839524"/>
            <a:ext cx="2729213" cy="8393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7172" y="3087153"/>
            <a:ext cx="2729213" cy="861233"/>
          </a:xfrm>
          <a:prstGeom prst="rect">
            <a:avLst/>
          </a:prstGeom>
        </p:spPr>
      </p:pic>
      <p:sp>
        <p:nvSpPr>
          <p:cNvPr id="24" name="Down Arrow 23"/>
          <p:cNvSpPr/>
          <p:nvPr/>
        </p:nvSpPr>
        <p:spPr>
          <a:xfrm>
            <a:off x="3962400" y="3795986"/>
            <a:ext cx="152400" cy="3048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wn Arrow 24"/>
          <p:cNvSpPr/>
          <p:nvPr/>
        </p:nvSpPr>
        <p:spPr>
          <a:xfrm>
            <a:off x="5346833" y="3767992"/>
            <a:ext cx="152400" cy="3048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535305" y="4606013"/>
            <a:ext cx="2255895" cy="307643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lIns="121789" tIns="60894" rIns="121789" bIns="60894" anchor="ctr" anchorCtr="0">
            <a:spAutoFit/>
          </a:bodyPr>
          <a:lstStyle/>
          <a:p>
            <a:pPr marL="25400" algn="ctr"/>
            <a:r>
              <a:rPr lang="en-US" sz="1200" dirty="0"/>
              <a:t>Experiments with </a:t>
            </a:r>
            <a:r>
              <a:rPr lang="en-US" sz="1200" dirty="0" err="1"/>
              <a:t>Robotarium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89629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02"/>
          <a:stretch/>
        </p:blipFill>
        <p:spPr>
          <a:xfrm>
            <a:off x="914400" y="819150"/>
            <a:ext cx="4655736" cy="298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35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9" t="13509" r="7845" b="27586"/>
          <a:stretch/>
        </p:blipFill>
        <p:spPr>
          <a:xfrm>
            <a:off x="1752601" y="265576"/>
            <a:ext cx="3962399" cy="20493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9" t="10318" r="9977" b="30778"/>
          <a:stretch/>
        </p:blipFill>
        <p:spPr>
          <a:xfrm>
            <a:off x="1752601" y="2351191"/>
            <a:ext cx="3962399" cy="204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93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#">
            <a:extLst>
              <a:ext uri="{FF2B5EF4-FFF2-40B4-BE49-F238E27FC236}">
                <a16:creationId xmlns:a16="http://schemas.microsoft.com/office/drawing/2014/main" id="{7E331993-4139-469B-B6AC-6C763477D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95350"/>
            <a:ext cx="3641090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D79937B-D186-477C-8773-D9D69949F0DA}"/>
              </a:ext>
            </a:extLst>
          </p:cNvPr>
          <p:cNvSpPr/>
          <p:nvPr/>
        </p:nvSpPr>
        <p:spPr>
          <a:xfrm>
            <a:off x="1905000" y="4085176"/>
            <a:ext cx="1812290" cy="338421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lIns="121789" tIns="60894" rIns="121789" bIns="60894" anchor="ctr" anchorCtr="0">
            <a:spAutoFit/>
          </a:bodyPr>
          <a:lstStyle/>
          <a:p>
            <a:pPr algn="ctr"/>
            <a:r>
              <a:rPr lang="en-US" sz="1400" dirty="0"/>
              <a:t>DRL-based Offloading</a:t>
            </a:r>
          </a:p>
        </p:txBody>
      </p:sp>
      <p:pic>
        <p:nvPicPr>
          <p:cNvPr id="1028" name="Picture 4" descr="#">
            <a:extLst>
              <a:ext uri="{FF2B5EF4-FFF2-40B4-BE49-F238E27FC236}">
                <a16:creationId xmlns:a16="http://schemas.microsoft.com/office/drawing/2014/main" id="{96B95FBA-6D58-4FFB-91AB-539E1E193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895350"/>
            <a:ext cx="3645394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13C3583-61E1-48FB-A1C3-032F8D74FB80}"/>
              </a:ext>
            </a:extLst>
          </p:cNvPr>
          <p:cNvSpPr/>
          <p:nvPr/>
        </p:nvSpPr>
        <p:spPr>
          <a:xfrm>
            <a:off x="5837573" y="4078939"/>
            <a:ext cx="1617821" cy="338421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lIns="121789" tIns="60894" rIns="121789" bIns="60894" anchor="ctr" anchorCtr="0">
            <a:spAutoFit/>
          </a:bodyPr>
          <a:lstStyle/>
          <a:p>
            <a:pPr algn="ctr"/>
            <a:r>
              <a:rPr lang="en-US" sz="1400" dirty="0"/>
              <a:t>Material Mapping</a:t>
            </a:r>
          </a:p>
        </p:txBody>
      </p:sp>
      <p:pic>
        <p:nvPicPr>
          <p:cNvPr id="1030" name="Picture 6" descr="#">
            <a:extLst>
              <a:ext uri="{FF2B5EF4-FFF2-40B4-BE49-F238E27FC236}">
                <a16:creationId xmlns:a16="http://schemas.microsoft.com/office/drawing/2014/main" id="{F090EA1B-DF7E-4658-8197-9AC7C425D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185" y="911860"/>
            <a:ext cx="3674402" cy="349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85C7C15-108D-4C93-9187-CD099524FAF6}"/>
              </a:ext>
            </a:extLst>
          </p:cNvPr>
          <p:cNvSpPr/>
          <p:nvPr/>
        </p:nvSpPr>
        <p:spPr>
          <a:xfrm>
            <a:off x="8686800" y="4078938"/>
            <a:ext cx="2540787" cy="338421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lIns="121789" tIns="60894" rIns="121789" bIns="60894" anchor="ctr" anchorCtr="0">
            <a:spAutoFit/>
          </a:bodyPr>
          <a:lstStyle/>
          <a:p>
            <a:pPr algn="ctr"/>
            <a:r>
              <a:rPr lang="en-US" sz="1400" dirty="0"/>
              <a:t>Object Surface Reconstruction</a:t>
            </a:r>
          </a:p>
        </p:txBody>
      </p:sp>
    </p:spTree>
    <p:extLst>
      <p:ext uri="{BB962C8B-B14F-4D97-AF65-F5344CB8AC3E}">
        <p14:creationId xmlns:p14="http://schemas.microsoft.com/office/powerpoint/2010/main" val="1853864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#">
            <a:extLst>
              <a:ext uri="{FF2B5EF4-FFF2-40B4-BE49-F238E27FC236}">
                <a16:creationId xmlns:a16="http://schemas.microsoft.com/office/drawing/2014/main" id="{96B95FBA-6D58-4FFB-91AB-539E1E193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895350"/>
            <a:ext cx="3645394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13C3583-61E1-48FB-A1C3-032F8D74FB80}"/>
              </a:ext>
            </a:extLst>
          </p:cNvPr>
          <p:cNvSpPr/>
          <p:nvPr/>
        </p:nvSpPr>
        <p:spPr>
          <a:xfrm>
            <a:off x="5837573" y="4078939"/>
            <a:ext cx="1617821" cy="338421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lIns="121789" tIns="60894" rIns="121789" bIns="60894" anchor="ctr" anchorCtr="0">
            <a:spAutoFit/>
          </a:bodyPr>
          <a:lstStyle/>
          <a:p>
            <a:pPr algn="ctr"/>
            <a:r>
              <a:rPr lang="en-US" sz="1400" dirty="0"/>
              <a:t>Material Mapping</a:t>
            </a:r>
          </a:p>
        </p:txBody>
      </p:sp>
      <p:pic>
        <p:nvPicPr>
          <p:cNvPr id="1030" name="Picture 6" descr="#">
            <a:extLst>
              <a:ext uri="{FF2B5EF4-FFF2-40B4-BE49-F238E27FC236}">
                <a16:creationId xmlns:a16="http://schemas.microsoft.com/office/drawing/2014/main" id="{F090EA1B-DF7E-4658-8197-9AC7C425D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185" y="911860"/>
            <a:ext cx="3674402" cy="349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85C7C15-108D-4C93-9187-CD099524FAF6}"/>
              </a:ext>
            </a:extLst>
          </p:cNvPr>
          <p:cNvSpPr/>
          <p:nvPr/>
        </p:nvSpPr>
        <p:spPr>
          <a:xfrm>
            <a:off x="8686800" y="4078938"/>
            <a:ext cx="2540787" cy="338421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lIns="121789" tIns="60894" rIns="121789" bIns="60894" anchor="ctr" anchorCtr="0">
            <a:spAutoFit/>
          </a:bodyPr>
          <a:lstStyle/>
          <a:p>
            <a:pPr algn="ctr"/>
            <a:r>
              <a:rPr lang="en-US" sz="1400" dirty="0"/>
              <a:t>Object Surface Reconstruction</a:t>
            </a:r>
          </a:p>
        </p:txBody>
      </p:sp>
      <p:pic>
        <p:nvPicPr>
          <p:cNvPr id="2" name="Picture 2" descr="#">
            <a:extLst>
              <a:ext uri="{FF2B5EF4-FFF2-40B4-BE49-F238E27FC236}">
                <a16:creationId xmlns:a16="http://schemas.microsoft.com/office/drawing/2014/main" id="{B28B50D0-5025-48B1-B76C-5E9144336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95350"/>
            <a:ext cx="3692365" cy="351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D79937B-D186-477C-8773-D9D69949F0DA}"/>
              </a:ext>
            </a:extLst>
          </p:cNvPr>
          <p:cNvSpPr/>
          <p:nvPr/>
        </p:nvSpPr>
        <p:spPr>
          <a:xfrm>
            <a:off x="762000" y="4085176"/>
            <a:ext cx="2955290" cy="338421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lIns="121789" tIns="60894" rIns="121789" bIns="60894" anchor="ctr" anchorCtr="0">
            <a:spAutoFit/>
          </a:bodyPr>
          <a:lstStyle/>
          <a:p>
            <a:pPr algn="ctr"/>
            <a:r>
              <a:rPr lang="en-US" sz="1400" dirty="0"/>
              <a:t>Socially-Aware Robot Navigation</a:t>
            </a:r>
          </a:p>
        </p:txBody>
      </p:sp>
    </p:spTree>
    <p:extLst>
      <p:ext uri="{BB962C8B-B14F-4D97-AF65-F5344CB8AC3E}">
        <p14:creationId xmlns:p14="http://schemas.microsoft.com/office/powerpoint/2010/main" val="1333619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699136-3B73-42BD-BD8D-A630A67864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904"/>
          <a:stretch/>
        </p:blipFill>
        <p:spPr>
          <a:xfrm>
            <a:off x="112868" y="1534863"/>
            <a:ext cx="1769110" cy="1669495"/>
          </a:xfrm>
          <a:prstGeom prst="rect">
            <a:avLst/>
          </a:prstGeom>
        </p:spPr>
      </p:pic>
      <p:pic>
        <p:nvPicPr>
          <p:cNvPr id="10" name="그림 61">
            <a:extLst>
              <a:ext uri="{FF2B5EF4-FFF2-40B4-BE49-F238E27FC236}">
                <a16:creationId xmlns:a16="http://schemas.microsoft.com/office/drawing/2014/main" id="{0465CF9D-6408-4BC5-965E-4FC58AF06E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7132" y="1529458"/>
            <a:ext cx="2505756" cy="16694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13C3583-61E1-48FB-A1C3-032F8D74FB80}"/>
              </a:ext>
            </a:extLst>
          </p:cNvPr>
          <p:cNvSpPr/>
          <p:nvPr/>
        </p:nvSpPr>
        <p:spPr>
          <a:xfrm>
            <a:off x="5223083" y="2922087"/>
            <a:ext cx="979805" cy="276866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lIns="121789" tIns="60894" rIns="121789" bIns="60894" anchor="ctr" anchorCtr="0">
            <a:spAutoFit/>
          </a:bodyPr>
          <a:lstStyle/>
          <a:p>
            <a:pPr algn="ctr"/>
            <a:r>
              <a:rPr lang="en-US" sz="1000" dirty="0" err="1">
                <a:latin typeface="Calibri" panose="020F0502020204030204" pitchFamily="34" charset="0"/>
              </a:rPr>
              <a:t>SMARTBoat</a:t>
            </a:r>
            <a:r>
              <a:rPr lang="en-US" sz="1000" dirty="0">
                <a:latin typeface="Calibri" panose="020F0502020204030204" pitchFamily="34" charset="0"/>
              </a:rPr>
              <a:t> 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79937B-D186-477C-8773-D9D69949F0DA}"/>
              </a:ext>
            </a:extLst>
          </p:cNvPr>
          <p:cNvSpPr/>
          <p:nvPr/>
        </p:nvSpPr>
        <p:spPr>
          <a:xfrm>
            <a:off x="902173" y="2927493"/>
            <a:ext cx="979805" cy="276866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lIns="121789" tIns="60894" rIns="121789" bIns="60894" anchor="ctr" anchorCtr="0">
            <a:spAutoFit/>
          </a:bodyPr>
          <a:lstStyle/>
          <a:p>
            <a:pPr algn="ctr"/>
            <a:r>
              <a:rPr lang="en-US" sz="1000" dirty="0" err="1">
                <a:latin typeface="Calibri" panose="020F0502020204030204" pitchFamily="34" charset="0"/>
              </a:rPr>
              <a:t>SMARTmBOT</a:t>
            </a:r>
            <a:endParaRPr lang="en-US" sz="1000" dirty="0">
              <a:latin typeface="Calibri" panose="020F0502020204030204" pitchFamily="34" charset="0"/>
            </a:endParaRPr>
          </a:p>
        </p:txBody>
      </p:sp>
      <p:pic>
        <p:nvPicPr>
          <p:cNvPr id="8" name="[SMARTBoat 3] A Low-cost and Small USV Platform for Water Quality Monitoring">
            <a:hlinkClick r:id="" action="ppaction://media"/>
            <a:extLst>
              <a:ext uri="{FF2B5EF4-FFF2-40B4-BE49-F238E27FC236}">
                <a16:creationId xmlns:a16="http://schemas.microsoft.com/office/drawing/2014/main" id="{66D65EA6-D1EB-46D8-9780-83E0A23555F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8700" end="80454.5442"/>
                </p14:media>
              </p:ext>
            </p:extLst>
          </p:nvPr>
        </p:nvPicPr>
        <p:blipFill rotWithShape="1">
          <a:blip r:embed="rId6"/>
          <a:srcRect l="56018" t="27446" r="11217" b="17407"/>
          <a:stretch>
            <a:fillRect/>
          </a:stretch>
        </p:blipFill>
        <p:spPr>
          <a:xfrm>
            <a:off x="1905000" y="1529458"/>
            <a:ext cx="1769110" cy="16749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8267ACA-AA38-408A-AABC-2FAC695BA1B4}"/>
              </a:ext>
            </a:extLst>
          </p:cNvPr>
          <p:cNvSpPr/>
          <p:nvPr/>
        </p:nvSpPr>
        <p:spPr>
          <a:xfrm>
            <a:off x="2652822" y="2922087"/>
            <a:ext cx="1021288" cy="276866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lIns="121789" tIns="60894" rIns="121789" bIns="60894" anchor="ctr" anchorCtr="0">
            <a:spAutoFit/>
          </a:bodyPr>
          <a:lstStyle/>
          <a:p>
            <a:pPr algn="ctr"/>
            <a:r>
              <a:rPr lang="en-US" sz="1000" dirty="0" err="1">
                <a:latin typeface="Calibri" panose="020F0502020204030204" pitchFamily="34" charset="0"/>
              </a:rPr>
              <a:t>SMARTBoat</a:t>
            </a:r>
            <a:r>
              <a:rPr lang="en-US" sz="1000" dirty="0">
                <a:latin typeface="Calibri" panose="020F0502020204030204" pitchFamily="34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94160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A5B0D2-0B4E-4792-A521-9867FFE64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418101"/>
            <a:ext cx="2412489" cy="24124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841C0C-43B9-4E7A-87A1-09CCAE29F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700212"/>
            <a:ext cx="1586512" cy="8715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D6E9A1-C973-4897-92A7-4D811898BD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1704022"/>
            <a:ext cx="1586512" cy="8715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C02770-024B-47DC-B380-107A5F8963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1700212"/>
            <a:ext cx="1586512" cy="8715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8B3B0A-4C0D-4BEA-97C1-E5B61B880D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1354" y="2587395"/>
            <a:ext cx="1586512" cy="8715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A957D8-3BEC-43C1-8234-A086BAA1FF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9600" y="2587395"/>
            <a:ext cx="1586512" cy="8715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132D67-DFD8-4D79-9F96-90C531ECFF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9800" y="2587395"/>
            <a:ext cx="1586512" cy="87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8474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A5B0D2-0B4E-4792-A521-9867FFE64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749" y="885617"/>
            <a:ext cx="2619272" cy="26192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841C0C-43B9-4E7A-87A1-09CCAE29F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216" y="885617"/>
            <a:ext cx="1586512" cy="8715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D6E9A1-C973-4897-92A7-4D811898BD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9216" y="1757155"/>
            <a:ext cx="1586512" cy="8715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C02770-024B-47DC-B380-107A5F8963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9216" y="2633351"/>
            <a:ext cx="1586512" cy="8715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8B3B0A-4C0D-4BEA-97C1-E5B61B880D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5728" y="885617"/>
            <a:ext cx="1586512" cy="8715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A957D8-3BEC-43C1-8234-A086BAA1FF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5728" y="1752497"/>
            <a:ext cx="1586512" cy="8715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132D67-DFD8-4D79-9F96-90C531ECFF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3348" y="2633351"/>
            <a:ext cx="1586512" cy="87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133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A5B0D2-0B4E-4792-A521-9867FFE64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418101"/>
            <a:ext cx="2412489" cy="24124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841C0C-43B9-4E7A-87A1-09CCAE29F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700212"/>
            <a:ext cx="1586512" cy="8715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D6E9A1-C973-4897-92A7-4D811898BD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1704022"/>
            <a:ext cx="1586512" cy="8715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8B3B0A-4C0D-4BEA-97C1-E5B61B880D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1354" y="2587395"/>
            <a:ext cx="1586512" cy="8715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A957D8-3BEC-43C1-8234-A086BAA1FF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600" y="2587395"/>
            <a:ext cx="1586512" cy="87153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03AAE3D-8632-4CC3-9147-AA4B44597C99}"/>
              </a:ext>
            </a:extLst>
          </p:cNvPr>
          <p:cNvSpPr/>
          <p:nvPr/>
        </p:nvSpPr>
        <p:spPr>
          <a:xfrm>
            <a:off x="2209800" y="3507558"/>
            <a:ext cx="3796312" cy="323032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lIns="121789" tIns="60894" rIns="121789" bIns="60894" anchor="ctr" anchorCtr="0">
            <a:spAutoFit/>
          </a:bodyPr>
          <a:lstStyle/>
          <a:p>
            <a:pPr algn="ctr"/>
            <a:r>
              <a:rPr lang="en-US" sz="1300" dirty="0"/>
              <a:t>Investigation on Accepted Package Delivery Location</a:t>
            </a:r>
            <a:endParaRPr lang="en-US" sz="13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3258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F9327AB-55EF-4FC8-845A-7AF5796D4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160" y="1581150"/>
            <a:ext cx="3840155" cy="2438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03AAE3D-8632-4CC3-9147-AA4B44597C99}"/>
              </a:ext>
            </a:extLst>
          </p:cNvPr>
          <p:cNvSpPr/>
          <p:nvPr/>
        </p:nvSpPr>
        <p:spPr>
          <a:xfrm>
            <a:off x="1143000" y="3638550"/>
            <a:ext cx="2819400" cy="399976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lIns="121789" tIns="60894" rIns="121789" bIns="60894" anchor="ctr" anchorCtr="0">
            <a:spAutoFit/>
          </a:bodyPr>
          <a:lstStyle/>
          <a:p>
            <a:pPr algn="ctr"/>
            <a:r>
              <a:rPr lang="en-US" sz="1800" dirty="0"/>
              <a:t>Delivery Spot Localization</a:t>
            </a:r>
            <a:endParaRPr lang="en-US" sz="9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163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428750"/>
            <a:ext cx="6858000" cy="19649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7378" r="6926"/>
          <a:stretch/>
        </p:blipFill>
        <p:spPr>
          <a:xfrm>
            <a:off x="4720377" y="1472368"/>
            <a:ext cx="2137623" cy="18635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77548"/>
            <a:ext cx="1494616" cy="18635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2814" y="1477548"/>
            <a:ext cx="1408621" cy="18635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9633" y="1472368"/>
            <a:ext cx="1732547" cy="186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2288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2D30B40-8B89-4DD8-BCCE-5C463BF4D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1" y="1422952"/>
            <a:ext cx="2333624" cy="15297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20A6A59-4481-4E49-98F2-C5DB162A9E31}"/>
              </a:ext>
            </a:extLst>
          </p:cNvPr>
          <p:cNvSpPr/>
          <p:nvPr/>
        </p:nvSpPr>
        <p:spPr>
          <a:xfrm>
            <a:off x="5257800" y="2645107"/>
            <a:ext cx="2185987" cy="307643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lIns="121789" tIns="60894" rIns="121789" bIns="60894" anchor="ctr" anchorCtr="0">
            <a:spAutoFit/>
          </a:bodyPr>
          <a:lstStyle/>
          <a:p>
            <a:pPr algn="ctr"/>
            <a:r>
              <a:rPr lang="en-US" sz="1200" dirty="0"/>
              <a:t>ROS 2 for Affective Computing</a:t>
            </a:r>
            <a:endParaRPr lang="en-US" sz="600" dirty="0">
              <a:latin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B3E3CE-53EA-416D-B6F4-B2D8D4E22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423" y="1422952"/>
            <a:ext cx="4767263" cy="272797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1DD611F-D928-41C3-8556-3B3EB5A1E248}"/>
              </a:ext>
            </a:extLst>
          </p:cNvPr>
          <p:cNvSpPr/>
          <p:nvPr/>
        </p:nvSpPr>
        <p:spPr>
          <a:xfrm>
            <a:off x="417423" y="3843280"/>
            <a:ext cx="1643063" cy="307643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lIns="121789" tIns="60894" rIns="121789" bIns="60894" anchor="ctr" anchorCtr="0">
            <a:spAutoFit/>
          </a:bodyPr>
          <a:lstStyle/>
          <a:p>
            <a:pPr algn="ctr"/>
            <a:r>
              <a:rPr lang="en-US" sz="1200" dirty="0"/>
              <a:t>ROS-based framework</a:t>
            </a:r>
            <a:endParaRPr lang="en-US" sz="600" dirty="0">
              <a:latin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EDA0AA-5BA4-4C8C-9246-08174A350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3012569"/>
            <a:ext cx="2333625" cy="11383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8B9AD-657D-4647-904D-912B7490378D}"/>
              </a:ext>
            </a:extLst>
          </p:cNvPr>
          <p:cNvSpPr/>
          <p:nvPr/>
        </p:nvSpPr>
        <p:spPr>
          <a:xfrm>
            <a:off x="5257800" y="3843280"/>
            <a:ext cx="1900238" cy="307643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lIns="121789" tIns="60894" rIns="121789" bIns="60894" anchor="ctr" anchorCtr="0">
            <a:spAutoFit/>
          </a:bodyPr>
          <a:lstStyle/>
          <a:p>
            <a:pPr algn="ctr"/>
            <a:r>
              <a:rPr lang="en-US" sz="1200" dirty="0"/>
              <a:t>Examples of facial features</a:t>
            </a:r>
            <a:endParaRPr lang="en-US" sz="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8777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2D30B40-8B89-4DD8-BCCE-5C463BF4D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33740"/>
            <a:ext cx="4038600" cy="26474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20A6A59-4481-4E49-98F2-C5DB162A9E31}"/>
              </a:ext>
            </a:extLst>
          </p:cNvPr>
          <p:cNvSpPr/>
          <p:nvPr/>
        </p:nvSpPr>
        <p:spPr>
          <a:xfrm>
            <a:off x="304800" y="3873585"/>
            <a:ext cx="2185987" cy="307643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lIns="121789" tIns="60894" rIns="121789" bIns="60894" anchor="ctr" anchorCtr="0">
            <a:spAutoFit/>
          </a:bodyPr>
          <a:lstStyle/>
          <a:p>
            <a:pPr algn="ctr"/>
            <a:r>
              <a:rPr lang="en-US" sz="1200" dirty="0"/>
              <a:t>ROS 2 for Affective Computing</a:t>
            </a:r>
            <a:endParaRPr lang="en-US" sz="600" dirty="0">
              <a:latin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B3E3CE-53EA-416D-B6F4-B2D8D4E22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533740"/>
            <a:ext cx="2421733" cy="139350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1DD611F-D928-41C3-8556-3B3EB5A1E248}"/>
              </a:ext>
            </a:extLst>
          </p:cNvPr>
          <p:cNvSpPr/>
          <p:nvPr/>
        </p:nvSpPr>
        <p:spPr>
          <a:xfrm>
            <a:off x="4419600" y="2619606"/>
            <a:ext cx="1643063" cy="307643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lIns="121789" tIns="60894" rIns="121789" bIns="60894" anchor="ctr" anchorCtr="0">
            <a:spAutoFit/>
          </a:bodyPr>
          <a:lstStyle/>
          <a:p>
            <a:pPr algn="ctr"/>
            <a:r>
              <a:rPr lang="en-US" sz="1200" dirty="0"/>
              <a:t>ROS-based framework</a:t>
            </a:r>
            <a:endParaRPr lang="en-US" sz="600" dirty="0">
              <a:latin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EDA0AA-5BA4-4C8C-9246-08174A350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2999894"/>
            <a:ext cx="2421733" cy="11813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8B9AD-657D-4647-904D-912B7490378D}"/>
              </a:ext>
            </a:extLst>
          </p:cNvPr>
          <p:cNvSpPr/>
          <p:nvPr/>
        </p:nvSpPr>
        <p:spPr>
          <a:xfrm>
            <a:off x="4419600" y="3873585"/>
            <a:ext cx="1900238" cy="307643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lIns="121789" tIns="60894" rIns="121789" bIns="60894" anchor="ctr" anchorCtr="0">
            <a:spAutoFit/>
          </a:bodyPr>
          <a:lstStyle/>
          <a:p>
            <a:pPr algn="ctr"/>
            <a:r>
              <a:rPr lang="en-US" sz="1200" dirty="0"/>
              <a:t>Examples of facial features</a:t>
            </a:r>
            <a:endParaRPr lang="en-US" sz="600" dirty="0">
              <a:latin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27A21B-6FF5-4D6F-BEE8-DBCC5B4E8D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8890" y="489063"/>
            <a:ext cx="1752600" cy="121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0554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2D30B40-8B89-4DD8-BCCE-5C463BF4D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33740"/>
            <a:ext cx="4038600" cy="26474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20A6A59-4481-4E49-98F2-C5DB162A9E31}"/>
              </a:ext>
            </a:extLst>
          </p:cNvPr>
          <p:cNvSpPr/>
          <p:nvPr/>
        </p:nvSpPr>
        <p:spPr>
          <a:xfrm>
            <a:off x="304800" y="3873585"/>
            <a:ext cx="2185987" cy="307643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lIns="121789" tIns="60894" rIns="121789" bIns="60894" anchor="ctr" anchorCtr="0">
            <a:spAutoFit/>
          </a:bodyPr>
          <a:lstStyle/>
          <a:p>
            <a:pPr algn="ctr"/>
            <a:r>
              <a:rPr lang="en-US" sz="1200" dirty="0"/>
              <a:t>ROS 2 for Affective Computing</a:t>
            </a:r>
            <a:endParaRPr lang="en-US" sz="600" dirty="0">
              <a:latin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EDA0AA-5BA4-4C8C-9246-08174A350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120" y="3106688"/>
            <a:ext cx="2205958" cy="107607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8B9AD-657D-4647-904D-912B7490378D}"/>
              </a:ext>
            </a:extLst>
          </p:cNvPr>
          <p:cNvSpPr/>
          <p:nvPr/>
        </p:nvSpPr>
        <p:spPr>
          <a:xfrm>
            <a:off x="4389120" y="3875123"/>
            <a:ext cx="1900238" cy="307643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lIns="121789" tIns="60894" rIns="121789" bIns="60894" anchor="ctr" anchorCtr="0">
            <a:spAutoFit/>
          </a:bodyPr>
          <a:lstStyle/>
          <a:p>
            <a:pPr algn="ctr"/>
            <a:r>
              <a:rPr lang="en-US" sz="1200" dirty="0"/>
              <a:t>Examples of facial features</a:t>
            </a:r>
            <a:endParaRPr lang="en-US" sz="600" dirty="0">
              <a:latin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27A21B-6FF5-4D6F-BEE8-DBCC5B4E8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9120" y="1533740"/>
            <a:ext cx="2205958" cy="153012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1DD611F-D928-41C3-8556-3B3EB5A1E248}"/>
              </a:ext>
            </a:extLst>
          </p:cNvPr>
          <p:cNvSpPr/>
          <p:nvPr/>
        </p:nvSpPr>
        <p:spPr>
          <a:xfrm>
            <a:off x="4389120" y="2756224"/>
            <a:ext cx="1295400" cy="307643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lIns="121789" tIns="60894" rIns="121789" bIns="60894" anchor="ctr" anchorCtr="0">
            <a:spAutoFit/>
          </a:bodyPr>
          <a:lstStyle/>
          <a:p>
            <a:pPr algn="ctr"/>
            <a:r>
              <a:rPr lang="en-US" sz="1200" dirty="0"/>
              <a:t>ROS node graph</a:t>
            </a:r>
            <a:endParaRPr lang="en-US" sz="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5899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2D30B40-8B89-4DD8-BCCE-5C463BF4D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712" y="1123950"/>
            <a:ext cx="4417082" cy="2895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20A6A59-4481-4E49-98F2-C5DB162A9E31}"/>
              </a:ext>
            </a:extLst>
          </p:cNvPr>
          <p:cNvSpPr/>
          <p:nvPr/>
        </p:nvSpPr>
        <p:spPr>
          <a:xfrm>
            <a:off x="-91712" y="3742684"/>
            <a:ext cx="1828800" cy="276866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lIns="121789" tIns="60894" rIns="121789" bIns="60894" anchor="ctr" anchorCtr="0">
            <a:spAutoFit/>
          </a:bodyPr>
          <a:lstStyle/>
          <a:p>
            <a:pPr algn="ctr"/>
            <a:r>
              <a:rPr lang="en-US" sz="1000" dirty="0"/>
              <a:t>ROS 2 for Affective Computing</a:t>
            </a:r>
            <a:endParaRPr lang="en-US" sz="300" dirty="0">
              <a:latin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EDA0AA-5BA4-4C8C-9246-08174A350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120" y="2943472"/>
            <a:ext cx="2205958" cy="107607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8B9AD-657D-4647-904D-912B7490378D}"/>
              </a:ext>
            </a:extLst>
          </p:cNvPr>
          <p:cNvSpPr/>
          <p:nvPr/>
        </p:nvSpPr>
        <p:spPr>
          <a:xfrm>
            <a:off x="4876800" y="3742684"/>
            <a:ext cx="1718278" cy="276866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lIns="121789" tIns="60894" rIns="121789" bIns="60894" anchor="ctr" anchorCtr="0">
            <a:spAutoFit/>
          </a:bodyPr>
          <a:lstStyle/>
          <a:p>
            <a:pPr algn="ctr"/>
            <a:r>
              <a:rPr lang="en-US" sz="1000" dirty="0"/>
              <a:t>Examples of Facial Features</a:t>
            </a:r>
            <a:endParaRPr lang="en-US" sz="1000" dirty="0"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5B6585-FE80-4CD6-A445-5B3EB3A8E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9121" y="1533740"/>
            <a:ext cx="2205958" cy="134281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1DD611F-D928-41C3-8556-3B3EB5A1E248}"/>
              </a:ext>
            </a:extLst>
          </p:cNvPr>
          <p:cNvSpPr/>
          <p:nvPr/>
        </p:nvSpPr>
        <p:spPr>
          <a:xfrm>
            <a:off x="5105400" y="2599684"/>
            <a:ext cx="1489678" cy="276866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lIns="121789" tIns="60894" rIns="121789" bIns="60894" anchor="ctr" anchorCtr="0">
            <a:spAutoFit/>
          </a:bodyPr>
          <a:lstStyle/>
          <a:p>
            <a:pPr algn="ctr"/>
            <a:r>
              <a:rPr lang="en-US" sz="1000" dirty="0"/>
              <a:t>ML-based Classification</a:t>
            </a:r>
            <a:endParaRPr lang="en-US" sz="1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6616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2D30B40-8B89-4DD8-BCCE-5C463BF4D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712" y="1123950"/>
            <a:ext cx="4417082" cy="2895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20A6A59-4481-4E49-98F2-C5DB162A9E31}"/>
              </a:ext>
            </a:extLst>
          </p:cNvPr>
          <p:cNvSpPr/>
          <p:nvPr/>
        </p:nvSpPr>
        <p:spPr>
          <a:xfrm>
            <a:off x="-91712" y="3742684"/>
            <a:ext cx="1828800" cy="276866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lIns="121789" tIns="60894" rIns="121789" bIns="60894" anchor="ctr" anchorCtr="0">
            <a:spAutoFit/>
          </a:bodyPr>
          <a:lstStyle/>
          <a:p>
            <a:pPr algn="ctr"/>
            <a:r>
              <a:rPr lang="en-US" sz="1000" dirty="0"/>
              <a:t>ROS 2 for Affective Computing</a:t>
            </a:r>
            <a:endParaRPr lang="en-US" sz="300" dirty="0">
              <a:latin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EDA0AA-5BA4-4C8C-9246-08174A350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042" y="2943472"/>
            <a:ext cx="2205958" cy="107607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8B9AD-657D-4647-904D-912B7490378D}"/>
              </a:ext>
            </a:extLst>
          </p:cNvPr>
          <p:cNvSpPr/>
          <p:nvPr/>
        </p:nvSpPr>
        <p:spPr>
          <a:xfrm>
            <a:off x="4359842" y="3742684"/>
            <a:ext cx="1718278" cy="276866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lIns="121789" tIns="60894" rIns="121789" bIns="60894" anchor="ctr" anchorCtr="0">
            <a:spAutoFit/>
          </a:bodyPr>
          <a:lstStyle/>
          <a:p>
            <a:pPr algn="ctr"/>
            <a:r>
              <a:rPr lang="en-US" sz="1000" dirty="0"/>
              <a:t>Examples of Facial Features</a:t>
            </a:r>
            <a:endParaRPr lang="en-US" sz="1000" dirty="0"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5B6585-FE80-4CD6-A445-5B3EB3A8E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9842" y="1123950"/>
            <a:ext cx="2879158" cy="1752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1DD611F-D928-41C3-8556-3B3EB5A1E248}"/>
              </a:ext>
            </a:extLst>
          </p:cNvPr>
          <p:cNvSpPr/>
          <p:nvPr/>
        </p:nvSpPr>
        <p:spPr>
          <a:xfrm>
            <a:off x="5749322" y="2599684"/>
            <a:ext cx="1489678" cy="276866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lIns="121789" tIns="60894" rIns="121789" bIns="60894" anchor="ctr" anchorCtr="0">
            <a:spAutoFit/>
          </a:bodyPr>
          <a:lstStyle/>
          <a:p>
            <a:pPr algn="ctr"/>
            <a:r>
              <a:rPr lang="en-US" sz="1000" dirty="0"/>
              <a:t>ML-based Classification</a:t>
            </a:r>
            <a:endParaRPr lang="en-US" sz="1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22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163C64-E312-45F6-837D-D498FE21AF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475" y="2495550"/>
            <a:ext cx="3873234" cy="16609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E2C45A-8BBA-430F-B4A3-F6B0CB59B7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049256"/>
            <a:ext cx="3549292" cy="13830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8B9AD-657D-4647-904D-912B7490378D}"/>
              </a:ext>
            </a:extLst>
          </p:cNvPr>
          <p:cNvSpPr/>
          <p:nvPr/>
        </p:nvSpPr>
        <p:spPr>
          <a:xfrm>
            <a:off x="4506430" y="3881117"/>
            <a:ext cx="1337278" cy="276866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lIns="121789" tIns="60894" rIns="121789" bIns="60894" anchor="ctr" anchorCtr="0">
            <a:spAutoFit/>
          </a:bodyPr>
          <a:lstStyle/>
          <a:p>
            <a:pPr algn="ctr"/>
            <a:r>
              <a:rPr lang="en-US" sz="1000" dirty="0"/>
              <a:t>Learning Framework</a:t>
            </a:r>
            <a:endParaRPr lang="en-US" sz="1000" dirty="0">
              <a:latin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DD611F-D928-41C3-8556-3B3EB5A1E248}"/>
              </a:ext>
            </a:extLst>
          </p:cNvPr>
          <p:cNvSpPr/>
          <p:nvPr/>
        </p:nvSpPr>
        <p:spPr>
          <a:xfrm>
            <a:off x="4648201" y="1047750"/>
            <a:ext cx="882290" cy="276866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lIns="121789" tIns="60894" rIns="121789" bIns="60894" anchor="ctr" anchorCtr="0">
            <a:spAutoFit/>
          </a:bodyPr>
          <a:lstStyle/>
          <a:p>
            <a:pPr algn="ctr"/>
            <a:r>
              <a:rPr lang="en-US" sz="1000" dirty="0">
                <a:latin typeface="Calibri" panose="020F0502020204030204" pitchFamily="34" charset="0"/>
              </a:rPr>
              <a:t>Test Setting</a:t>
            </a:r>
          </a:p>
        </p:txBody>
      </p:sp>
    </p:spTree>
    <p:extLst>
      <p:ext uri="{BB962C8B-B14F-4D97-AF65-F5344CB8AC3E}">
        <p14:creationId xmlns:p14="http://schemas.microsoft.com/office/powerpoint/2010/main" val="4781904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163C64-E312-45F6-837D-D498FE21AF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475" y="2495550"/>
            <a:ext cx="3873234" cy="16609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E2C45A-8BBA-430F-B4A3-F6B0CB59B7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276350"/>
            <a:ext cx="2833220" cy="11040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8B9AD-657D-4647-904D-912B7490378D}"/>
              </a:ext>
            </a:extLst>
          </p:cNvPr>
          <p:cNvSpPr/>
          <p:nvPr/>
        </p:nvSpPr>
        <p:spPr>
          <a:xfrm>
            <a:off x="4506430" y="3881117"/>
            <a:ext cx="1337278" cy="276866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lIns="121789" tIns="60894" rIns="121789" bIns="60894" anchor="ctr" anchorCtr="0">
            <a:spAutoFit/>
          </a:bodyPr>
          <a:lstStyle/>
          <a:p>
            <a:pPr algn="ctr"/>
            <a:r>
              <a:rPr lang="en-US" sz="1000" dirty="0"/>
              <a:t>Learning Framework</a:t>
            </a:r>
            <a:endParaRPr lang="en-US" sz="1000" dirty="0">
              <a:latin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DD611F-D928-41C3-8556-3B3EB5A1E248}"/>
              </a:ext>
            </a:extLst>
          </p:cNvPr>
          <p:cNvSpPr/>
          <p:nvPr/>
        </p:nvSpPr>
        <p:spPr>
          <a:xfrm>
            <a:off x="4680310" y="2104250"/>
            <a:ext cx="882290" cy="276866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lIns="121789" tIns="60894" rIns="121789" bIns="60894" anchor="ctr" anchorCtr="0">
            <a:spAutoFit/>
          </a:bodyPr>
          <a:lstStyle/>
          <a:p>
            <a:pPr algn="ctr"/>
            <a:r>
              <a:rPr lang="en-US" sz="1000" dirty="0">
                <a:latin typeface="Calibri" panose="020F0502020204030204" pitchFamily="34" charset="0"/>
              </a:rPr>
              <a:t>Test Setting</a:t>
            </a:r>
          </a:p>
        </p:txBody>
      </p:sp>
    </p:spTree>
    <p:extLst>
      <p:ext uri="{BB962C8B-B14F-4D97-AF65-F5344CB8AC3E}">
        <p14:creationId xmlns:p14="http://schemas.microsoft.com/office/powerpoint/2010/main" val="6874183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#">
            <a:extLst>
              <a:ext uri="{FF2B5EF4-FFF2-40B4-BE49-F238E27FC236}">
                <a16:creationId xmlns:a16="http://schemas.microsoft.com/office/drawing/2014/main" id="{F090EA1B-DF7E-4658-8197-9AC7C425DA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2" b="4232"/>
          <a:stretch/>
        </p:blipFill>
        <p:spPr bwMode="auto">
          <a:xfrm>
            <a:off x="3962400" y="1123950"/>
            <a:ext cx="367440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ED0BD0-6C84-4923-9069-59153E551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07952" y="590550"/>
            <a:ext cx="5559861" cy="37293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914061-D06D-4034-9A19-CF413386B4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1365051"/>
            <a:ext cx="1953980" cy="1455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E14E20-78F1-447F-9849-95E5286C65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2826529"/>
            <a:ext cx="1949155" cy="15025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85C7C15-108D-4C93-9187-CD099524FAF6}"/>
              </a:ext>
            </a:extLst>
          </p:cNvPr>
          <p:cNvSpPr/>
          <p:nvPr/>
        </p:nvSpPr>
        <p:spPr>
          <a:xfrm>
            <a:off x="6172200" y="3954022"/>
            <a:ext cx="2743200" cy="369199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lIns="121789" tIns="60894" rIns="121789" bIns="60894" anchor="ctr" anchorCtr="0">
            <a:spAutoFit/>
          </a:bodyPr>
          <a:lstStyle/>
          <a:p>
            <a:pPr algn="ctr"/>
            <a:r>
              <a:rPr lang="en-US" sz="1600" dirty="0"/>
              <a:t>Object Surface Reconstruction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4DF255-48AD-4F5D-9291-CF7F4AA180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66685" y="3286445"/>
            <a:ext cx="676275" cy="73310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13C3583-61E1-48FB-A1C3-032F8D74FB80}"/>
              </a:ext>
            </a:extLst>
          </p:cNvPr>
          <p:cNvSpPr/>
          <p:nvPr/>
        </p:nvSpPr>
        <p:spPr>
          <a:xfrm>
            <a:off x="333282" y="3959875"/>
            <a:ext cx="1811165" cy="369199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lIns="121789" tIns="60894" rIns="121789" bIns="60894" anchor="ctr" anchorCtr="0">
            <a:spAutoFit/>
          </a:bodyPr>
          <a:lstStyle/>
          <a:p>
            <a:pPr algn="ctr"/>
            <a:r>
              <a:rPr lang="en-US" sz="1600" dirty="0"/>
              <a:t>Material Mapping</a:t>
            </a:r>
          </a:p>
        </p:txBody>
      </p:sp>
    </p:spTree>
    <p:extLst>
      <p:ext uri="{BB962C8B-B14F-4D97-AF65-F5344CB8AC3E}">
        <p14:creationId xmlns:p14="http://schemas.microsoft.com/office/powerpoint/2010/main" val="26656864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#">
            <a:extLst>
              <a:ext uri="{FF2B5EF4-FFF2-40B4-BE49-F238E27FC236}">
                <a16:creationId xmlns:a16="http://schemas.microsoft.com/office/drawing/2014/main" id="{7E331993-4139-469B-B6AC-6C763477DB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31"/>
          <a:stretch/>
        </p:blipFill>
        <p:spPr bwMode="auto">
          <a:xfrm>
            <a:off x="245110" y="2705615"/>
            <a:ext cx="3412490" cy="141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D79937B-D186-477C-8773-D9D69949F0DA}"/>
              </a:ext>
            </a:extLst>
          </p:cNvPr>
          <p:cNvSpPr/>
          <p:nvPr/>
        </p:nvSpPr>
        <p:spPr>
          <a:xfrm>
            <a:off x="2133600" y="3840295"/>
            <a:ext cx="1536700" cy="292254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lIns="121789" tIns="60894" rIns="121789" bIns="60894" anchor="ctr" anchorCtr="0">
            <a:spAutoFit/>
          </a:bodyPr>
          <a:lstStyle/>
          <a:p>
            <a:pPr algn="ctr"/>
            <a:r>
              <a:rPr lang="en-US" sz="1100" dirty="0"/>
              <a:t>DRL-based Offloading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E0392F-58BD-4CF4-8666-9FD6064CB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4963" y="2520641"/>
            <a:ext cx="2474387" cy="15954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8772A2-43B3-4DF5-A326-5F1AC4289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5" y="714375"/>
            <a:ext cx="3400425" cy="19912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317E1B-216E-43D7-8AC4-87CE0D165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5647" y="718434"/>
            <a:ext cx="2038350" cy="157391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7287456-5F8A-4F8F-81B0-1C28A0A81A80}"/>
              </a:ext>
            </a:extLst>
          </p:cNvPr>
          <p:cNvSpPr/>
          <p:nvPr/>
        </p:nvSpPr>
        <p:spPr>
          <a:xfrm>
            <a:off x="4753610" y="2292350"/>
            <a:ext cx="1475740" cy="292254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lIns="121789" tIns="60894" rIns="121789" bIns="60894" anchor="ctr" anchorCtr="0">
            <a:spAutoFit/>
          </a:bodyPr>
          <a:lstStyle/>
          <a:p>
            <a:pPr algn="ctr"/>
            <a:r>
              <a:rPr lang="en-US" sz="1100" dirty="0"/>
              <a:t>Predictive Algorithm</a:t>
            </a:r>
          </a:p>
        </p:txBody>
      </p:sp>
    </p:spTree>
    <p:extLst>
      <p:ext uri="{BB962C8B-B14F-4D97-AF65-F5344CB8AC3E}">
        <p14:creationId xmlns:p14="http://schemas.microsoft.com/office/powerpoint/2010/main" val="4011173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428750"/>
            <a:ext cx="6858000" cy="1964933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055C8B-E439-4FF5-B975-D89312C71A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61" r="7429"/>
          <a:stretch/>
        </p:blipFill>
        <p:spPr>
          <a:xfrm>
            <a:off x="3448254" y="1657351"/>
            <a:ext cx="1623568" cy="1554480"/>
          </a:xfrm>
          <a:prstGeom prst="rect">
            <a:avLst/>
          </a:prstGeom>
        </p:spPr>
      </p:pic>
      <p:pic>
        <p:nvPicPr>
          <p:cNvPr id="2052" name="Picture 4" descr="#">
            <a:extLst>
              <a:ext uri="{FF2B5EF4-FFF2-40B4-BE49-F238E27FC236}">
                <a16:creationId xmlns:a16="http://schemas.microsoft.com/office/drawing/2014/main" id="{F03FB22B-459A-4321-91D2-9F8C7D08B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57349"/>
            <a:ext cx="1624527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#">
            <a:extLst>
              <a:ext uri="{FF2B5EF4-FFF2-40B4-BE49-F238E27FC236}">
                <a16:creationId xmlns:a16="http://schemas.microsoft.com/office/drawing/2014/main" id="{F070E885-07BD-4C2B-8E8F-4FC008354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455" y="1657349"/>
            <a:ext cx="1623568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#">
            <a:extLst>
              <a:ext uri="{FF2B5EF4-FFF2-40B4-BE49-F238E27FC236}">
                <a16:creationId xmlns:a16="http://schemas.microsoft.com/office/drawing/2014/main" id="{2553D568-D81A-401A-B379-B2DD0A4B0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052" y="1657349"/>
            <a:ext cx="1623568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186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319" y="2571750"/>
            <a:ext cx="3778508" cy="24538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807" y="3181351"/>
            <a:ext cx="2755339" cy="1839130"/>
          </a:xfrm>
          <a:prstGeom prst="rect">
            <a:avLst/>
          </a:prstGeom>
        </p:spPr>
      </p:pic>
      <p:pic>
        <p:nvPicPr>
          <p:cNvPr id="14" name="Picture 13"/>
          <p:cNvPicPr preferRelativeResize="0"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062310"/>
            <a:ext cx="1334395" cy="10031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7218" y="3181351"/>
            <a:ext cx="1347998" cy="1012164"/>
          </a:xfrm>
          <a:prstGeom prst="rect">
            <a:avLst/>
          </a:prstGeom>
        </p:spPr>
      </p:pic>
      <p:pic>
        <p:nvPicPr>
          <p:cNvPr id="15" name="Picture 14"/>
          <p:cNvPicPr preferRelativeResize="0"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063228"/>
            <a:ext cx="1334395" cy="1003186"/>
          </a:xfrm>
          <a:prstGeom prst="rect">
            <a:avLst/>
          </a:prstGeom>
        </p:spPr>
      </p:pic>
      <p:pic>
        <p:nvPicPr>
          <p:cNvPr id="16" name="Picture 15"/>
          <p:cNvPicPr preferRelativeResize="0"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067889"/>
            <a:ext cx="1334395" cy="100318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981200" y="4712838"/>
            <a:ext cx="2819400" cy="307643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lIns="121789" tIns="60894" rIns="121789" bIns="60894" anchor="ctr" anchorCtr="0">
            <a:spAutoFit/>
          </a:bodyPr>
          <a:lstStyle/>
          <a:p>
            <a:pPr algn="ctr"/>
            <a:r>
              <a:rPr lang="en-US" sz="1200" dirty="0">
                <a:latin typeface="Calibri" panose="020F0502020204030204" pitchFamily="34" charset="0"/>
              </a:rPr>
              <a:t>Preliminary tests with 3 mobile robots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259692" y="2075736"/>
            <a:ext cx="2988708" cy="307643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lIns="121789" tIns="60894" rIns="121789" bIns="60894" anchor="ctr" anchorCtr="0">
            <a:spAutoFit/>
          </a:bodyPr>
          <a:lstStyle/>
          <a:p>
            <a:pPr algn="ctr"/>
            <a:r>
              <a:rPr lang="en-US" sz="1200" dirty="0">
                <a:latin typeface="Calibri" panose="020F0502020204030204" pitchFamily="34" charset="0"/>
              </a:rPr>
              <a:t>MATLAB simulation with 100 mobile robots</a:t>
            </a:r>
          </a:p>
        </p:txBody>
      </p:sp>
      <p:pic>
        <p:nvPicPr>
          <p:cNvPr id="20" name="Picture 19"/>
          <p:cNvPicPr preferRelativeResize="0"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612" y="1123950"/>
            <a:ext cx="2333188" cy="174004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57612" y="2834640"/>
            <a:ext cx="2379552" cy="307643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lIns="121789" tIns="60894" rIns="121789" bIns="60894" anchor="ctr" anchorCtr="0">
            <a:spAutoFit/>
          </a:bodyPr>
          <a:lstStyle/>
          <a:p>
            <a:pPr algn="ctr"/>
            <a:r>
              <a:rPr lang="en-US" sz="1200" dirty="0">
                <a:latin typeface="Calibri" panose="020F0502020204030204" pitchFamily="34" charset="0"/>
              </a:rPr>
              <a:t>Developed mobile robot platform</a:t>
            </a:r>
          </a:p>
        </p:txBody>
      </p:sp>
    </p:spTree>
    <p:extLst>
      <p:ext uri="{BB962C8B-B14F-4D97-AF65-F5344CB8AC3E}">
        <p14:creationId xmlns:p14="http://schemas.microsoft.com/office/powerpoint/2010/main" val="1890747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533400" y="819150"/>
            <a:ext cx="5859099" cy="3680742"/>
            <a:chOff x="243586" y="1725401"/>
            <a:chExt cx="11793955" cy="7409075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586" y="1725401"/>
              <a:ext cx="5643076" cy="7409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650" y="4779016"/>
              <a:ext cx="5908772" cy="435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9137650" y="8569377"/>
              <a:ext cx="2871615" cy="557312"/>
            </a:xfrm>
            <a:prstGeom prst="rect">
              <a:avLst/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txBody>
            <a:bodyPr wrap="square" lIns="121789" tIns="60894" rIns="121789" bIns="60894" anchor="ctr" anchorCtr="0">
              <a:spAutoFit/>
            </a:bodyPr>
            <a:lstStyle/>
            <a:p>
              <a:pPr algn="ctr"/>
              <a:r>
                <a:rPr lang="en-US" sz="1000" dirty="0">
                  <a:latin typeface="Calibri" panose="020F0502020204030204" pitchFamily="34" charset="0"/>
                </a:rPr>
                <a:t>Mobile Guide Robots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575049" y="8577163"/>
              <a:ext cx="2311612" cy="557312"/>
            </a:xfrm>
            <a:prstGeom prst="rect">
              <a:avLst/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txBody>
            <a:bodyPr wrap="square" lIns="121789" tIns="60894" rIns="121789" bIns="60894" anchor="ctr" anchorCtr="0">
              <a:spAutoFit/>
            </a:bodyPr>
            <a:lstStyle/>
            <a:p>
              <a:pPr algn="ctr"/>
              <a:r>
                <a:rPr lang="en-US" sz="1000" dirty="0">
                  <a:latin typeface="Calibri" panose="020F0502020204030204" pitchFamily="34" charset="0"/>
                </a:rPr>
                <a:t>Humanoid Robot</a:t>
              </a:r>
            </a:p>
          </p:txBody>
        </p:sp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1898" y="1725401"/>
              <a:ext cx="2796524" cy="1828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3650" y="1725401"/>
              <a:ext cx="1524000" cy="2620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650" y="1725401"/>
              <a:ext cx="1471450" cy="2626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8526390" y="4186826"/>
              <a:ext cx="3511151" cy="557312"/>
            </a:xfrm>
            <a:prstGeom prst="rect">
              <a:avLst/>
            </a:prstGeom>
            <a:solidFill>
              <a:schemeClr val="bg1">
                <a:alpha val="79000"/>
              </a:schemeClr>
            </a:solidFill>
          </p:spPr>
          <p:txBody>
            <a:bodyPr wrap="square" lIns="121789" tIns="60894" rIns="121789" bIns="60894" anchor="ctr" anchorCtr="0">
              <a:spAutoFit/>
            </a:bodyPr>
            <a:lstStyle/>
            <a:p>
              <a:pPr algn="r"/>
              <a:r>
                <a:rPr lang="en-US" sz="1000" dirty="0">
                  <a:latin typeface="Calibri" panose="020F0502020204030204" pitchFamily="34" charset="0"/>
                </a:rPr>
                <a:t>Human-machine Interaction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5478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504950"/>
            <a:ext cx="802899" cy="14255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1499725"/>
            <a:ext cx="800559" cy="14302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1502337"/>
            <a:ext cx="800558" cy="14278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201" y="1499726"/>
            <a:ext cx="2534578" cy="143078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914400" y="2917101"/>
            <a:ext cx="1524000" cy="261477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lIns="121789" tIns="60894" rIns="121789" bIns="60894" anchor="ctr" anchorCtr="0">
            <a:spAutoFit/>
          </a:bodyPr>
          <a:lstStyle/>
          <a:p>
            <a:pPr algn="ctr"/>
            <a:r>
              <a:rPr lang="en-US" sz="900" dirty="0">
                <a:latin typeface="Calibri" panose="020F0502020204030204" pitchFamily="34" charset="0"/>
              </a:rPr>
              <a:t>Android based mobile App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05201" y="2929962"/>
            <a:ext cx="2133600" cy="261477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lIns="121789" tIns="60894" rIns="121789" bIns="60894" anchor="ctr" anchorCtr="0">
            <a:spAutoFit/>
          </a:bodyPr>
          <a:lstStyle/>
          <a:p>
            <a:pPr algn="ctr"/>
            <a:r>
              <a:rPr lang="en-US" sz="900" dirty="0">
                <a:latin typeface="Calibri" panose="020F0502020204030204" pitchFamily="34" charset="0"/>
              </a:rPr>
              <a:t>Demonstration in indoor environments</a:t>
            </a:r>
          </a:p>
        </p:txBody>
      </p:sp>
    </p:spTree>
    <p:extLst>
      <p:ext uri="{BB962C8B-B14F-4D97-AF65-F5344CB8AC3E}">
        <p14:creationId xmlns:p14="http://schemas.microsoft.com/office/powerpoint/2010/main" val="3307501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1143000" y="50711"/>
            <a:ext cx="4636707" cy="46291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43000" y="4682275"/>
            <a:ext cx="2310685" cy="292254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lIns="121789" tIns="60894" rIns="121789" bIns="60894" anchor="ctr" anchorCtr="0">
            <a:spAutoFit/>
          </a:bodyPr>
          <a:lstStyle/>
          <a:p>
            <a:pPr algn="ctr"/>
            <a:r>
              <a:rPr lang="en-US" sz="1100" dirty="0">
                <a:latin typeface="Calibri" panose="020F0502020204030204" pitchFamily="34" charset="0"/>
              </a:rPr>
              <a:t>Indoor tests &amp; throughput results</a:t>
            </a:r>
          </a:p>
        </p:txBody>
      </p:sp>
      <p:sp>
        <p:nvSpPr>
          <p:cNvPr id="7" name="Rectangle 6"/>
          <p:cNvSpPr/>
          <p:nvPr/>
        </p:nvSpPr>
        <p:spPr>
          <a:xfrm>
            <a:off x="3480515" y="4679861"/>
            <a:ext cx="2310685" cy="292254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lIns="121789" tIns="60894" rIns="121789" bIns="60894" anchor="ctr" anchorCtr="0">
            <a:spAutoFit/>
          </a:bodyPr>
          <a:lstStyle/>
          <a:p>
            <a:pPr algn="ctr"/>
            <a:r>
              <a:rPr lang="en-US" sz="1100" dirty="0">
                <a:latin typeface="Calibri" panose="020F0502020204030204" pitchFamily="34" charset="0"/>
              </a:rPr>
              <a:t>Outdoor tests &amp; throughput results</a:t>
            </a:r>
          </a:p>
        </p:txBody>
      </p:sp>
    </p:spTree>
    <p:extLst>
      <p:ext uri="{BB962C8B-B14F-4D97-AF65-F5344CB8AC3E}">
        <p14:creationId xmlns:p14="http://schemas.microsoft.com/office/powerpoint/2010/main" val="3931011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6" t="7556" r="-121" b="2410"/>
          <a:stretch/>
        </p:blipFill>
        <p:spPr>
          <a:xfrm>
            <a:off x="376793" y="2594469"/>
            <a:ext cx="2970731" cy="1983715"/>
          </a:xfrm>
          <a:prstGeom prst="rect">
            <a:avLst/>
          </a:prstGeom>
        </p:spPr>
      </p:pic>
      <p:pic>
        <p:nvPicPr>
          <p:cNvPr id="5" name="Picture 4" descr="/Users/SangjunLee/Mupasa/BoilerMaker/Research/Publications/Conference/SMC/2017/FDIR_SMC2017/Manuscript/Submission/figures/blocks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35" y="22009"/>
            <a:ext cx="3261248" cy="1883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/Users/SangjunLee/Mupasa/BoilerMaker/Research/Publications/Conference/SMC/2017/FDIR_SMC2017/Manuscript/Submission/figures/ResEvol-eps-converted-to.pd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866" y="2358347"/>
            <a:ext cx="2958213" cy="2219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713" y="118860"/>
            <a:ext cx="3265718" cy="169004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65568" y="1927041"/>
            <a:ext cx="2393179" cy="492309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lIns="121789" tIns="60894" rIns="121789" bIns="60894" anchor="ctr" anchorCtr="0">
            <a:spAutoFit/>
          </a:bodyPr>
          <a:lstStyle/>
          <a:p>
            <a:pPr marL="25400" algn="ctr"/>
            <a:r>
              <a:rPr lang="en-US" sz="1200" dirty="0"/>
              <a:t>Overview of the attack-aware </a:t>
            </a:r>
          </a:p>
          <a:p>
            <a:pPr marL="25400" algn="ctr"/>
            <a:r>
              <a:rPr lang="en-US" sz="1200" dirty="0"/>
              <a:t>multi-sensor integration system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86987" y="4583942"/>
            <a:ext cx="2150342" cy="307643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lIns="121789" tIns="60894" rIns="121789" bIns="60894" anchor="ctr" anchorCtr="0">
            <a:spAutoFit/>
          </a:bodyPr>
          <a:lstStyle/>
          <a:p>
            <a:pPr marL="25400" algn="ctr"/>
            <a:r>
              <a:rPr lang="en-US" sz="1200" dirty="0"/>
              <a:t>Robotic simulator (GAZEBO)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211752" y="4583942"/>
            <a:ext cx="2150342" cy="307643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lIns="121789" tIns="60894" rIns="121789" bIns="60894" anchor="ctr" anchorCtr="0">
            <a:spAutoFit/>
          </a:bodyPr>
          <a:lstStyle/>
          <a:p>
            <a:pPr marL="25400" algn="ctr"/>
            <a:r>
              <a:rPr lang="en-US" sz="1200" dirty="0"/>
              <a:t>Evolution of test statistics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230802" y="1799374"/>
            <a:ext cx="2350527" cy="492309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lIns="121789" tIns="60894" rIns="121789" bIns="60894" anchor="ctr" anchorCtr="0">
            <a:spAutoFit/>
          </a:bodyPr>
          <a:lstStyle/>
          <a:p>
            <a:pPr marL="25400" algn="ctr"/>
            <a:r>
              <a:rPr lang="en-US" sz="1200" dirty="0"/>
              <a:t>Feedback loop between ROS environment variables</a:t>
            </a:r>
          </a:p>
        </p:txBody>
      </p:sp>
    </p:spTree>
    <p:extLst>
      <p:ext uri="{BB962C8B-B14F-4D97-AF65-F5344CB8AC3E}">
        <p14:creationId xmlns:p14="http://schemas.microsoft.com/office/powerpoint/2010/main" val="355965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77421"/>
            <a:ext cx="2436863" cy="12537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577421"/>
            <a:ext cx="2895600" cy="17657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692391"/>
            <a:ext cx="2436863" cy="6507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2800350"/>
            <a:ext cx="2555970" cy="18223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3993" y="2800350"/>
            <a:ext cx="2174299" cy="18223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0" y="2800350"/>
            <a:ext cx="945993" cy="914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0" y="3714751"/>
            <a:ext cx="945993" cy="90791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79040" y="2337001"/>
            <a:ext cx="2393179" cy="307643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lIns="121789" tIns="60894" rIns="121789" bIns="60894" anchor="ctr" anchorCtr="0">
            <a:spAutoFit/>
          </a:bodyPr>
          <a:lstStyle/>
          <a:p>
            <a:pPr marL="25400" algn="ctr"/>
            <a:r>
              <a:rPr lang="en-US" sz="1200" dirty="0"/>
              <a:t>Packing of huddling penguins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87966" y="4626432"/>
            <a:ext cx="2175329" cy="307643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lIns="121789" tIns="60894" rIns="121789" bIns="60894" anchor="ctr" anchorCtr="0">
            <a:spAutoFit/>
          </a:bodyPr>
          <a:lstStyle/>
          <a:p>
            <a:pPr marL="25400" algn="ctr"/>
            <a:r>
              <a:rPr lang="en-US" sz="1200" dirty="0"/>
              <a:t>Position shuffling progression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72165" y="4626432"/>
            <a:ext cx="1915745" cy="307643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lIns="121789" tIns="60894" rIns="121789" bIns="60894" anchor="ctr" anchorCtr="0">
            <a:spAutoFit/>
          </a:bodyPr>
          <a:lstStyle/>
          <a:p>
            <a:pPr marL="25400" algn="ctr"/>
            <a:r>
              <a:rPr lang="en-US" sz="1200" dirty="0"/>
              <a:t>Simulation results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430732" y="2335230"/>
            <a:ext cx="2587336" cy="307643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lIns="121789" tIns="60894" rIns="121789" bIns="60894" anchor="ctr" anchorCtr="0">
            <a:spAutoFit/>
          </a:bodyPr>
          <a:lstStyle/>
          <a:p>
            <a:pPr marL="25400" algn="ctr"/>
            <a:r>
              <a:rPr lang="en-US" sz="1200" dirty="0"/>
              <a:t>Flank movement and charge sharing</a:t>
            </a:r>
          </a:p>
        </p:txBody>
      </p:sp>
    </p:spTree>
    <p:extLst>
      <p:ext uri="{BB962C8B-B14F-4D97-AF65-F5344CB8AC3E}">
        <p14:creationId xmlns:p14="http://schemas.microsoft.com/office/powerpoint/2010/main" val="21129834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2011</TotalTime>
  <Words>377</Words>
  <Application>Microsoft Office PowerPoint</Application>
  <PresentationFormat>Custom</PresentationFormat>
  <Paragraphs>70</Paragraphs>
  <Slides>28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ＭＳ Ｐゴシック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Byung-Cheol Min, Ph.D.</dc:title>
  <dc:creator>Byung-Cheol Min</dc:creator>
  <cp:lastModifiedBy>Byung-Cheol Min</cp:lastModifiedBy>
  <cp:revision>180</cp:revision>
  <cp:lastPrinted>2016-02-03T06:41:43Z</cp:lastPrinted>
  <dcterms:created xsi:type="dcterms:W3CDTF">2015-09-28T03:06:30Z</dcterms:created>
  <dcterms:modified xsi:type="dcterms:W3CDTF">2022-11-22T00:02:41Z</dcterms:modified>
</cp:coreProperties>
</file>